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7" r:id="rId3"/>
  </p:sldMasterIdLst>
  <p:notesMasterIdLst>
    <p:notesMasterId r:id="rId31"/>
  </p:notesMasterIdLst>
  <p:sldIdLst>
    <p:sldId id="263" r:id="rId4"/>
    <p:sldId id="306" r:id="rId5"/>
    <p:sldId id="421" r:id="rId6"/>
    <p:sldId id="411" r:id="rId7"/>
    <p:sldId id="419" r:id="rId8"/>
    <p:sldId id="423" r:id="rId9"/>
    <p:sldId id="260" r:id="rId10"/>
    <p:sldId id="424" r:id="rId11"/>
    <p:sldId id="433" r:id="rId12"/>
    <p:sldId id="429" r:id="rId13"/>
    <p:sldId id="430" r:id="rId14"/>
    <p:sldId id="431" r:id="rId15"/>
    <p:sldId id="432" r:id="rId16"/>
    <p:sldId id="257" r:id="rId17"/>
    <p:sldId id="422" r:id="rId18"/>
    <p:sldId id="256" r:id="rId19"/>
    <p:sldId id="258" r:id="rId20"/>
    <p:sldId id="259" r:id="rId21"/>
    <p:sldId id="427" r:id="rId22"/>
    <p:sldId id="267" r:id="rId23"/>
    <p:sldId id="399" r:id="rId24"/>
    <p:sldId id="380" r:id="rId25"/>
    <p:sldId id="308" r:id="rId26"/>
    <p:sldId id="310" r:id="rId27"/>
    <p:sldId id="352" r:id="rId28"/>
    <p:sldId id="420" r:id="rId29"/>
    <p:sldId id="42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05"/>
    <p:restoredTop sz="85981"/>
  </p:normalViewPr>
  <p:slideViewPr>
    <p:cSldViewPr snapToGrid="0" snapToObjects="1">
      <p:cViewPr varScale="1">
        <p:scale>
          <a:sx n="152" d="100"/>
          <a:sy n="152" d="100"/>
        </p:scale>
        <p:origin x="200" y="68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DC3562-D70C-6646-9277-C05406EBD09B}" type="datetimeFigureOut">
              <a:rPr lang="en-US" smtClean="0"/>
              <a:t>1/12/21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AFF7A5-B46B-9F42-B71B-818B0D8D6B67}" type="slidenum">
              <a:rPr lang="en-US" smtClean="0"/>
              <a:t>‹#›</a:t>
            </a:fld>
            <a:endParaRPr lang="en-US"/>
          </a:p>
        </p:txBody>
      </p:sp>
    </p:spTree>
    <p:extLst>
      <p:ext uri="{BB962C8B-B14F-4D97-AF65-F5344CB8AC3E}">
        <p14:creationId xmlns:p14="http://schemas.microsoft.com/office/powerpoint/2010/main" val="3162873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AFF7A5-B46B-9F42-B71B-818B0D8D6B67}" type="slidenum">
              <a:rPr lang="en-US" smtClean="0"/>
              <a:t>1</a:t>
            </a:fld>
            <a:endParaRPr lang="en-US"/>
          </a:p>
        </p:txBody>
      </p:sp>
    </p:spTree>
    <p:extLst>
      <p:ext uri="{BB962C8B-B14F-4D97-AF65-F5344CB8AC3E}">
        <p14:creationId xmlns:p14="http://schemas.microsoft.com/office/powerpoint/2010/main" val="4251247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OTHER SAN DIEGO COUNTY PORTS,</a:t>
            </a:r>
            <a:r>
              <a:rPr lang="en-US" dirty="0"/>
              <a:t> </a:t>
            </a:r>
            <a:r>
              <a:rPr lang="en-US" sz="1200" b="0" i="0" u="none" strike="noStrike" kern="1200" dirty="0">
                <a:solidFill>
                  <a:schemeClr val="tx1"/>
                </a:solidFill>
                <a:effectLst/>
                <a:latin typeface="+mn-lt"/>
                <a:ea typeface="+mn-ea"/>
                <a:cs typeface="+mn-cs"/>
              </a:rPr>
              <a:t>SAN DIEGO,</a:t>
            </a:r>
            <a:r>
              <a:rPr lang="en-US" dirty="0"/>
              <a:t> </a:t>
            </a:r>
            <a:r>
              <a:rPr lang="en-US" sz="1200" b="0" i="0" u="none" strike="noStrike" kern="1200" dirty="0">
                <a:solidFill>
                  <a:schemeClr val="tx1"/>
                </a:solidFill>
                <a:effectLst/>
                <a:latin typeface="+mn-lt"/>
                <a:ea typeface="+mn-ea"/>
                <a:cs typeface="+mn-cs"/>
              </a:rPr>
              <a:t>SAN DIEGO AREA PORTS,</a:t>
            </a:r>
            <a:r>
              <a:rPr lang="en-US" dirty="0"/>
              <a:t> </a:t>
            </a:r>
            <a:r>
              <a:rPr lang="en-US" sz="1200" b="0" i="0" u="none" strike="noStrike" kern="1200" dirty="0">
                <a:solidFill>
                  <a:schemeClr val="tx1"/>
                </a:solidFill>
                <a:effectLst/>
                <a:latin typeface="+mn-lt"/>
                <a:ea typeface="+mn-ea"/>
                <a:cs typeface="+mn-cs"/>
              </a:rPr>
              <a:t>OCEANSIDE</a:t>
            </a:r>
            <a:endParaRPr lang="en-US" dirty="0"/>
          </a:p>
        </p:txBody>
      </p:sp>
      <p:sp>
        <p:nvSpPr>
          <p:cNvPr id="4" name="Slide Number Placeholder 3"/>
          <p:cNvSpPr>
            <a:spLocks noGrp="1"/>
          </p:cNvSpPr>
          <p:nvPr>
            <p:ph type="sldNum" sz="quarter" idx="5"/>
          </p:nvPr>
        </p:nvSpPr>
        <p:spPr/>
        <p:txBody>
          <a:bodyPr/>
          <a:lstStyle/>
          <a:p>
            <a:fld id="{F9AFF7A5-B46B-9F42-B71B-818B0D8D6B67}" type="slidenum">
              <a:rPr lang="en-US" smtClean="0"/>
              <a:t>18</a:t>
            </a:fld>
            <a:endParaRPr lang="en-US"/>
          </a:p>
        </p:txBody>
      </p:sp>
    </p:spTree>
    <p:extLst>
      <p:ext uri="{BB962C8B-B14F-4D97-AF65-F5344CB8AC3E}">
        <p14:creationId xmlns:p14="http://schemas.microsoft.com/office/powerpoint/2010/main" val="3028780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grouping is intermediate, strongest correlation with CV revenue over time compared to other groupings</a:t>
            </a:r>
          </a:p>
        </p:txBody>
      </p:sp>
      <p:sp>
        <p:nvSpPr>
          <p:cNvPr id="4" name="Slide Number Placeholder 3"/>
          <p:cNvSpPr>
            <a:spLocks noGrp="1"/>
          </p:cNvSpPr>
          <p:nvPr>
            <p:ph type="sldNum" sz="quarter" idx="5"/>
          </p:nvPr>
        </p:nvSpPr>
        <p:spPr/>
        <p:txBody>
          <a:bodyPr/>
          <a:lstStyle/>
          <a:p>
            <a:fld id="{F9AFF7A5-B46B-9F42-B71B-818B0D8D6B67}" type="slidenum">
              <a:rPr lang="en-US" smtClean="0"/>
              <a:t>19</a:t>
            </a:fld>
            <a:endParaRPr lang="en-US"/>
          </a:p>
        </p:txBody>
      </p:sp>
    </p:spTree>
    <p:extLst>
      <p:ext uri="{BB962C8B-B14F-4D97-AF65-F5344CB8AC3E}">
        <p14:creationId xmlns:p14="http://schemas.microsoft.com/office/powerpoint/2010/main" val="4101273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fisheries, we have laws that recognize this coupling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1" dirty="0">
              <a:latin typeface="Tahoma"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1" dirty="0">
                <a:latin typeface="Tahoma" charset="0"/>
              </a:rPr>
              <a:t>Conservation and management measures shall, consistent with the conservation requirements of this Act (including the prevention of overfishing and rebuilding of overfished stocks), take into account the importance of fishery resources to fishing communities</a:t>
            </a:r>
            <a:r>
              <a:rPr lang="is-IS" sz="1200" i="1" dirty="0">
                <a:latin typeface="Tahoma" charset="0"/>
              </a:rPr>
              <a:t>…</a:t>
            </a:r>
            <a:r>
              <a:rPr lang="en-US" sz="1200" i="1" dirty="0">
                <a:latin typeface="Tahoma" charset="0"/>
              </a:rPr>
              <a:t> in order to (A) provide for the sustained participation of such communities, and (B) to the extent practicable, minimize adverse economic impacts on such communities.</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http://</a:t>
            </a:r>
            <a:r>
              <a:rPr lang="en-US" dirty="0" err="1"/>
              <a:t>www.fisheries.noaa.gov</a:t>
            </a:r>
            <a:r>
              <a:rPr lang="en-US" dirty="0"/>
              <a:t>/</a:t>
            </a:r>
            <a:r>
              <a:rPr lang="en-US" dirty="0" err="1"/>
              <a:t>sfa</a:t>
            </a:r>
            <a:r>
              <a:rPr lang="en-US" dirty="0"/>
              <a:t>/</a:t>
            </a:r>
            <a:r>
              <a:rPr lang="en-US" dirty="0" err="1"/>
              <a:t>laws_policies</a:t>
            </a:r>
            <a:r>
              <a:rPr lang="en-US" dirty="0"/>
              <a:t>/</a:t>
            </a:r>
            <a:r>
              <a:rPr lang="en-US" dirty="0" err="1"/>
              <a:t>national_standards</a:t>
            </a:r>
            <a:r>
              <a:rPr lang="en-US" dirty="0"/>
              <a:t>/</a:t>
            </a:r>
            <a:r>
              <a:rPr lang="en-US" dirty="0" err="1"/>
              <a:t>index.html</a:t>
            </a:r>
            <a:endParaRPr lang="en-US" dirty="0"/>
          </a:p>
          <a:p>
            <a:endParaRPr lang="en-US" dirty="0"/>
          </a:p>
        </p:txBody>
      </p:sp>
      <p:sp>
        <p:nvSpPr>
          <p:cNvPr id="4" name="Slide Number Placeholder 3"/>
          <p:cNvSpPr>
            <a:spLocks noGrp="1"/>
          </p:cNvSpPr>
          <p:nvPr>
            <p:ph type="sldNum" sz="quarter" idx="10"/>
          </p:nvPr>
        </p:nvSpPr>
        <p:spPr/>
        <p:txBody>
          <a:bodyPr/>
          <a:lstStyle/>
          <a:p>
            <a:fld id="{A0C64F6B-D1D5-D84E-99DD-90023E3C7EEF}" type="slidenum">
              <a:rPr lang="en-US" smtClean="0"/>
              <a:t>21</a:t>
            </a:fld>
            <a:endParaRPr lang="en-US"/>
          </a:p>
        </p:txBody>
      </p:sp>
    </p:spTree>
    <p:extLst>
      <p:ext uri="{BB962C8B-B14F-4D97-AF65-F5344CB8AC3E}">
        <p14:creationId xmlns:p14="http://schemas.microsoft.com/office/powerpoint/2010/main" val="3072386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ko-KR" i="1" dirty="0">
                <a:ea typeface="굴림" charset="0"/>
                <a:cs typeface="굴림" charset="0"/>
              </a:rPr>
              <a:t>The term "fishing community" means a community which is substantially dependent on or substantially engaged in the harvest or processing of fishery resources to meet social and economic needs, and includes fishing vessel owners, operators, and crew and United States fish processors that are based in such community.</a:t>
            </a:r>
            <a:r>
              <a:rPr lang="en-US" altLang="ko-KR" dirty="0">
                <a:ea typeface="굴림" charset="0"/>
                <a:cs typeface="굴림" charset="0"/>
              </a:rPr>
              <a:t> 16 U.S.C. 1802 §3 (16).</a:t>
            </a:r>
          </a:p>
          <a:p>
            <a:endParaRPr lang="en-US" dirty="0"/>
          </a:p>
          <a:p>
            <a:endParaRPr lang="en-US" dirty="0"/>
          </a:p>
          <a:p>
            <a:r>
              <a:rPr lang="en-US" dirty="0"/>
              <a:t>Definition of </a:t>
            </a:r>
            <a:r>
              <a:rPr lang="en-US" dirty="0" err="1"/>
              <a:t>commnunity</a:t>
            </a:r>
            <a:r>
              <a:rPr lang="en-US" dirty="0"/>
              <a:t>: </a:t>
            </a:r>
            <a:r>
              <a:rPr lang="en-US" sz="1200" b="0" i="0" kern="1200" dirty="0">
                <a:solidFill>
                  <a:schemeClr val="tx1"/>
                </a:solidFill>
                <a:effectLst/>
                <a:latin typeface="+mn-lt"/>
                <a:ea typeface="+mn-ea"/>
                <a:cs typeface="+mn-cs"/>
              </a:rPr>
              <a:t>a group of people with diverse characteristics who are linked by social ties, share common perspectives, and engage in joint action in geographical locations or settings </a:t>
            </a:r>
            <a:r>
              <a:rPr lang="en-US" dirty="0"/>
              <a:t>(</a:t>
            </a:r>
            <a:r>
              <a:rPr lang="en-US" dirty="0" err="1"/>
              <a:t>MacQueen</a:t>
            </a:r>
            <a:r>
              <a:rPr lang="en-US" dirty="0"/>
              <a:t> et al 2001)</a:t>
            </a:r>
          </a:p>
        </p:txBody>
      </p:sp>
      <p:sp>
        <p:nvSpPr>
          <p:cNvPr id="4" name="Slide Number Placeholder 3"/>
          <p:cNvSpPr>
            <a:spLocks noGrp="1"/>
          </p:cNvSpPr>
          <p:nvPr>
            <p:ph type="sldNum" sz="quarter" idx="10"/>
          </p:nvPr>
        </p:nvSpPr>
        <p:spPr/>
        <p:txBody>
          <a:bodyPr/>
          <a:lstStyle/>
          <a:p>
            <a:fld id="{A0C64F6B-D1D5-D84E-99DD-90023E3C7EEF}" type="slidenum">
              <a:rPr lang="en-US" smtClean="0"/>
              <a:t>22</a:t>
            </a:fld>
            <a:endParaRPr lang="en-US"/>
          </a:p>
        </p:txBody>
      </p:sp>
    </p:spTree>
    <p:extLst>
      <p:ext uri="{BB962C8B-B14F-4D97-AF65-F5344CB8AC3E}">
        <p14:creationId xmlns:p14="http://schemas.microsoft.com/office/powerpoint/2010/main" val="1557570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542409-6A04-4DC6-AC3A-D3758287A8F2}" type="slidenum">
              <a:rPr kumimoji="0" lang="en-US" sz="1200" b="0" i="0" u="none" strike="noStrike" kern="1200" cap="none" spc="0" normalizeH="0" baseline="0" noProof="0" smtClean="0">
                <a:ln>
                  <a:noFill/>
                </a:ln>
                <a:solidFill>
                  <a:srgbClr val="4D3E2F"/>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4D3E2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086632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 – March 2019, Mar 2020, Sep 2020</a:t>
            </a:r>
          </a:p>
          <a:p>
            <a:r>
              <a:rPr lang="en-US" dirty="0"/>
              <a:t>Council staff request. Kit Dahl – based on EAS/EWG</a:t>
            </a:r>
          </a:p>
          <a:p>
            <a:endParaRPr lang="en-US" dirty="0"/>
          </a:p>
          <a:p>
            <a:r>
              <a:rPr lang="en-US" dirty="0"/>
              <a:t>EAS: desire to understand infrastructure, what positions them to be a vibrant and sustainable community. “fabric” (March 2019)</a:t>
            </a:r>
          </a:p>
          <a:p>
            <a:r>
              <a:rPr lang="en-US" dirty="0"/>
              <a:t>IN the future we want the ESR to better </a:t>
            </a:r>
            <a:r>
              <a:rPr lang="en-US" dirty="0" err="1"/>
              <a:t>characterzue</a:t>
            </a:r>
            <a:r>
              <a:rPr lang="en-US" dirty="0"/>
              <a:t> social and economic indicators for sake of due </a:t>
            </a:r>
            <a:r>
              <a:rPr lang="en-US" dirty="0" err="1"/>
              <a:t>diligience</a:t>
            </a:r>
            <a:r>
              <a:rPr lang="en-US" dirty="0"/>
              <a:t> on NS8</a:t>
            </a:r>
          </a:p>
          <a:p>
            <a:endParaRPr lang="en-US" dirty="0"/>
          </a:p>
          <a:p>
            <a:r>
              <a:rPr lang="en-US" dirty="0"/>
              <a:t>EAS March 2020: </a:t>
            </a:r>
            <a:r>
              <a:rPr lang="en-US" sz="1200" b="0" i="0" u="none" strike="noStrike" kern="1200" dirty="0">
                <a:solidFill>
                  <a:schemeClr val="tx1"/>
                </a:solidFill>
                <a:effectLst/>
                <a:latin typeface="+mn-lt"/>
                <a:ea typeface="+mn-ea"/>
                <a:cs typeface="+mn-cs"/>
              </a:rPr>
              <a:t>Suggest expanded info about viability and vulnerability of specific ports. Total catch by port for each fishery on a map</a:t>
            </a:r>
            <a:endParaRPr lang="en-US" dirty="0"/>
          </a:p>
        </p:txBody>
      </p:sp>
      <p:sp>
        <p:nvSpPr>
          <p:cNvPr id="4" name="Slide Number Placeholder 3"/>
          <p:cNvSpPr>
            <a:spLocks noGrp="1"/>
          </p:cNvSpPr>
          <p:nvPr>
            <p:ph type="sldNum" sz="quarter" idx="5"/>
          </p:nvPr>
        </p:nvSpPr>
        <p:spPr/>
        <p:txBody>
          <a:bodyPr/>
          <a:lstStyle/>
          <a:p>
            <a:fld id="{F9AFF7A5-B46B-9F42-B71B-818B0D8D6B67}" type="slidenum">
              <a:rPr lang="en-US" smtClean="0"/>
              <a:t>3</a:t>
            </a:fld>
            <a:endParaRPr lang="en-US"/>
          </a:p>
        </p:txBody>
      </p:sp>
    </p:spTree>
    <p:extLst>
      <p:ext uri="{BB962C8B-B14F-4D97-AF65-F5344CB8AC3E}">
        <p14:creationId xmlns:p14="http://schemas.microsoft.com/office/powerpoint/2010/main" val="3527586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Fig. 1. Human connectivity of commercial fisheries in the California Current Ecosystem. </a:t>
            </a:r>
            <a:r>
              <a:rPr lang="en-US" sz="1200" i="1" kern="1200" dirty="0">
                <a:solidFill>
                  <a:schemeClr val="tx1"/>
                </a:solidFill>
                <a:effectLst/>
                <a:latin typeface="+mn-lt"/>
                <a:ea typeface="+mn-ea"/>
                <a:cs typeface="+mn-cs"/>
              </a:rPr>
              <a:t>Fisheries in the California Current are strongly connected by human participation. Some fisheries, notably the Dungeness crab-pot fishery, dominate the coast-wide network. The human connections among fisheries also frequently connect ecologically distant species, i.e. Dungeness crab and albacore tuna or benthic </a:t>
            </a:r>
            <a:r>
              <a:rPr lang="en-US" sz="1200" i="1" kern="1200" dirty="0" err="1">
                <a:solidFill>
                  <a:schemeClr val="tx1"/>
                </a:solidFill>
                <a:effectLst/>
                <a:latin typeface="+mn-lt"/>
                <a:ea typeface="+mn-ea"/>
                <a:cs typeface="+mn-cs"/>
              </a:rPr>
              <a:t>groundfish</a:t>
            </a:r>
            <a:r>
              <a:rPr lang="en-US" sz="1200" i="1" kern="1200" dirty="0">
                <a:solidFill>
                  <a:schemeClr val="tx1"/>
                </a:solidFill>
                <a:effectLst/>
                <a:latin typeface="+mn-lt"/>
                <a:ea typeface="+mn-ea"/>
                <a:cs typeface="+mn-cs"/>
              </a:rPr>
              <a:t> and pink shrimp. Examining networks generated for port groups on the right, we find that these networks vary in the number of fisheries (nodes) and strength of interconnections. These differences in structure may correspond to differences in community resilience. We color ports using one potential metric of network resilience to highlight this heterogeneity (see supplementary materials for additional metrics). On the right port groups are colored by their adaptive capacity and show port-level participation networks with nodes colored by management jurisdiction (federally managed fisheries are blue, state managed are red, fisheries where both state and federal have a role in management, i.e. nearshore rockfish, are purple). For visual clarity we only include fisheries that had at least 3 vessels participating, and accounted for, on average, 25% of a vessel’s annual income (Materials and methods are available as supplementary materials at the Science website).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9AFF7A5-B46B-9F42-B71B-818B0D8D6B67}" type="slidenum">
              <a:rPr lang="en-US" smtClean="0"/>
              <a:t>4</a:t>
            </a:fld>
            <a:endParaRPr lang="en-US"/>
          </a:p>
        </p:txBody>
      </p:sp>
    </p:spTree>
    <p:extLst>
      <p:ext uri="{BB962C8B-B14F-4D97-AF65-F5344CB8AC3E}">
        <p14:creationId xmlns:p14="http://schemas.microsoft.com/office/powerpoint/2010/main" val="2121573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Species groups:</a:t>
            </a:r>
          </a:p>
          <a:p>
            <a:r>
              <a:rPr lang="en-US" dirty="0"/>
              <a:t>IOPAC: 21 groups</a:t>
            </a:r>
          </a:p>
        </p:txBody>
      </p:sp>
      <p:sp>
        <p:nvSpPr>
          <p:cNvPr id="4" name="Slide Number Placeholder 3"/>
          <p:cNvSpPr>
            <a:spLocks noGrp="1"/>
          </p:cNvSpPr>
          <p:nvPr>
            <p:ph type="sldNum" sz="quarter" idx="5"/>
          </p:nvPr>
        </p:nvSpPr>
        <p:spPr/>
        <p:txBody>
          <a:bodyPr/>
          <a:lstStyle/>
          <a:p>
            <a:fld id="{F9AFF7A5-B46B-9F42-B71B-818B0D8D6B67}" type="slidenum">
              <a:rPr lang="en-US" smtClean="0"/>
              <a:t>6</a:t>
            </a:fld>
            <a:endParaRPr lang="en-US"/>
          </a:p>
        </p:txBody>
      </p:sp>
    </p:spTree>
    <p:extLst>
      <p:ext uri="{BB962C8B-B14F-4D97-AF65-F5344CB8AC3E}">
        <p14:creationId xmlns:p14="http://schemas.microsoft.com/office/powerpoint/2010/main" val="2528850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DEPOE BAY, SILETZ BAY, NEWPORT, NEWPORT AREA PORTS, WALDPORT, YACHATS </a:t>
            </a:r>
          </a:p>
        </p:txBody>
      </p:sp>
      <p:sp>
        <p:nvSpPr>
          <p:cNvPr id="4" name="Slide Number Placeholder 3"/>
          <p:cNvSpPr>
            <a:spLocks noGrp="1"/>
          </p:cNvSpPr>
          <p:nvPr>
            <p:ph type="sldNum" sz="quarter" idx="5"/>
          </p:nvPr>
        </p:nvSpPr>
        <p:spPr/>
        <p:txBody>
          <a:bodyPr/>
          <a:lstStyle/>
          <a:p>
            <a:fld id="{F9AFF7A5-B46B-9F42-B71B-818B0D8D6B67}" type="slidenum">
              <a:rPr lang="en-US" smtClean="0"/>
              <a:t>14</a:t>
            </a:fld>
            <a:endParaRPr lang="en-US"/>
          </a:p>
        </p:txBody>
      </p:sp>
    </p:spTree>
    <p:extLst>
      <p:ext uri="{BB962C8B-B14F-4D97-AF65-F5344CB8AC3E}">
        <p14:creationId xmlns:p14="http://schemas.microsoft.com/office/powerpoint/2010/main" val="2216464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DEPOE BAY, SILETZ BAY, NEWPORT, NEWPORT AREA PORTS, WALDPORT, YACHATS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Relationship between diversification and networks, changes in diversification not </a:t>
            </a:r>
            <a:r>
              <a:rPr lang="en-US" dirty="0" err="1"/>
              <a:t>nec</a:t>
            </a:r>
            <a:r>
              <a:rPr lang="en-US" dirty="0"/>
              <a:t> a result of cross-fishery participation because these calculations consider the port that entity (</a:t>
            </a:r>
            <a:r>
              <a:rPr lang="en-US" dirty="0" err="1"/>
              <a:t>ie</a:t>
            </a:r>
            <a:r>
              <a:rPr lang="en-US" dirty="0"/>
              <a:t>, diversification is based on aggregate at </a:t>
            </a:r>
            <a:r>
              <a:rPr lang="en-US" dirty="0" err="1"/>
              <a:t>comm</a:t>
            </a:r>
            <a:r>
              <a:rPr lang="en-US" dirty="0"/>
              <a:t> level, not </a:t>
            </a:r>
            <a:r>
              <a:rPr lang="en-US" dirty="0" err="1"/>
              <a:t>indiv</a:t>
            </a:r>
            <a:r>
              <a:rPr lang="en-US" dirty="0"/>
              <a:t> vessel level)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Would be interesting to base node size on # vessels and edge width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Are there big diffs between </a:t>
            </a:r>
            <a:r>
              <a:rPr lang="en-US" dirty="0" err="1"/>
              <a:t>eg</a:t>
            </a:r>
            <a:r>
              <a:rPr lang="en-US" dirty="0"/>
              <a:t>, 2004 and 2019?</a:t>
            </a:r>
          </a:p>
        </p:txBody>
      </p:sp>
      <p:sp>
        <p:nvSpPr>
          <p:cNvPr id="4" name="Slide Number Placeholder 3"/>
          <p:cNvSpPr>
            <a:spLocks noGrp="1"/>
          </p:cNvSpPr>
          <p:nvPr>
            <p:ph type="sldNum" sz="quarter" idx="5"/>
          </p:nvPr>
        </p:nvSpPr>
        <p:spPr/>
        <p:txBody>
          <a:bodyPr/>
          <a:lstStyle/>
          <a:p>
            <a:fld id="{F9AFF7A5-B46B-9F42-B71B-818B0D8D6B67}" type="slidenum">
              <a:rPr lang="en-US" smtClean="0"/>
              <a:t>15</a:t>
            </a:fld>
            <a:endParaRPr lang="en-US"/>
          </a:p>
        </p:txBody>
      </p:sp>
    </p:spTree>
    <p:extLst>
      <p:ext uri="{BB962C8B-B14F-4D97-AF65-F5344CB8AC3E}">
        <p14:creationId xmlns:p14="http://schemas.microsoft.com/office/powerpoint/2010/main" val="2768451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NEAH BAY, PORT TOWNSEND, PORT ANGELES, SEQUIM, LA PUSH </a:t>
            </a:r>
          </a:p>
        </p:txBody>
      </p:sp>
      <p:sp>
        <p:nvSpPr>
          <p:cNvPr id="4" name="Slide Number Placeholder 3"/>
          <p:cNvSpPr>
            <a:spLocks noGrp="1"/>
          </p:cNvSpPr>
          <p:nvPr>
            <p:ph type="sldNum" sz="quarter" idx="5"/>
          </p:nvPr>
        </p:nvSpPr>
        <p:spPr/>
        <p:txBody>
          <a:bodyPr/>
          <a:lstStyle/>
          <a:p>
            <a:fld id="{F9AFF7A5-B46B-9F42-B71B-818B0D8D6B67}" type="slidenum">
              <a:rPr lang="en-US" smtClean="0"/>
              <a:t>16</a:t>
            </a:fld>
            <a:endParaRPr lang="en-US"/>
          </a:p>
        </p:txBody>
      </p:sp>
    </p:spTree>
    <p:extLst>
      <p:ext uri="{BB962C8B-B14F-4D97-AF65-F5344CB8AC3E}">
        <p14:creationId xmlns:p14="http://schemas.microsoft.com/office/powerpoint/2010/main" val="694121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CREEK, SANTA CRUZ, OTHER SANTA CRUZ AND MONTEREY COUNTY PORTS, MOSS LANDING, </a:t>
            </a:r>
          </a:p>
          <a:p>
            <a:r>
              <a:rPr lang="en-US" dirty="0"/>
              <a:t>MONTEREY AREA PORTS, MONTEREY</a:t>
            </a:r>
          </a:p>
        </p:txBody>
      </p:sp>
      <p:sp>
        <p:nvSpPr>
          <p:cNvPr id="4" name="Slide Number Placeholder 3"/>
          <p:cNvSpPr>
            <a:spLocks noGrp="1"/>
          </p:cNvSpPr>
          <p:nvPr>
            <p:ph type="sldNum" sz="quarter" idx="5"/>
          </p:nvPr>
        </p:nvSpPr>
        <p:spPr/>
        <p:txBody>
          <a:bodyPr/>
          <a:lstStyle/>
          <a:p>
            <a:fld id="{F9AFF7A5-B46B-9F42-B71B-818B0D8D6B67}" type="slidenum">
              <a:rPr lang="en-US" smtClean="0"/>
              <a:t>17</a:t>
            </a:fld>
            <a:endParaRPr lang="en-US"/>
          </a:p>
        </p:txBody>
      </p:sp>
    </p:spTree>
    <p:extLst>
      <p:ext uri="{BB962C8B-B14F-4D97-AF65-F5344CB8AC3E}">
        <p14:creationId xmlns:p14="http://schemas.microsoft.com/office/powerpoint/2010/main" val="2595744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9.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7E32-B996-FE43-B96F-6855454C5E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667D07-97BC-A949-BE26-24CFF04A74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D9101D-63D1-2441-93B3-540F7FA2C8D8}"/>
              </a:ext>
            </a:extLst>
          </p:cNvPr>
          <p:cNvSpPr>
            <a:spLocks noGrp="1"/>
          </p:cNvSpPr>
          <p:nvPr>
            <p:ph type="dt" sz="half" idx="10"/>
          </p:nvPr>
        </p:nvSpPr>
        <p:spPr/>
        <p:txBody>
          <a:bodyPr/>
          <a:lstStyle/>
          <a:p>
            <a:fld id="{B6E6108D-271E-0C44-A5FC-9B5738276C12}" type="datetimeFigureOut">
              <a:rPr lang="en-US" smtClean="0"/>
              <a:t>1/12/21</a:t>
            </a:fld>
            <a:endParaRPr lang="en-US"/>
          </a:p>
        </p:txBody>
      </p:sp>
      <p:sp>
        <p:nvSpPr>
          <p:cNvPr id="5" name="Footer Placeholder 4">
            <a:extLst>
              <a:ext uri="{FF2B5EF4-FFF2-40B4-BE49-F238E27FC236}">
                <a16:creationId xmlns:a16="http://schemas.microsoft.com/office/drawing/2014/main" id="{D4AF79EB-434D-7644-91FF-DFE27FC27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CBF23D-4453-834C-B01F-5456CAC36B1C}"/>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2193498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AD8ED-E2DC-6049-AF6F-4E52BC92EF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EC1FEB-9511-354A-A3E1-3FFA560E66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F73CE7-4890-2B4A-9F09-2C1337D83416}"/>
              </a:ext>
            </a:extLst>
          </p:cNvPr>
          <p:cNvSpPr>
            <a:spLocks noGrp="1"/>
          </p:cNvSpPr>
          <p:nvPr>
            <p:ph type="dt" sz="half" idx="10"/>
          </p:nvPr>
        </p:nvSpPr>
        <p:spPr/>
        <p:txBody>
          <a:bodyPr/>
          <a:lstStyle/>
          <a:p>
            <a:fld id="{B6E6108D-271E-0C44-A5FC-9B5738276C12}" type="datetimeFigureOut">
              <a:rPr lang="en-US" smtClean="0"/>
              <a:t>1/12/21</a:t>
            </a:fld>
            <a:endParaRPr lang="en-US"/>
          </a:p>
        </p:txBody>
      </p:sp>
      <p:sp>
        <p:nvSpPr>
          <p:cNvPr id="5" name="Footer Placeholder 4">
            <a:extLst>
              <a:ext uri="{FF2B5EF4-FFF2-40B4-BE49-F238E27FC236}">
                <a16:creationId xmlns:a16="http://schemas.microsoft.com/office/drawing/2014/main" id="{8CC5C2DC-FFA3-5745-8C52-7D6D46A956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C49F2-9B4F-194B-AFD2-4CB772B79A97}"/>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2076963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23C7A0-E9EB-6045-8E6C-F232C42801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BB62D1-6395-254D-8853-BCC94C9E44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BCB369-8645-2648-A42A-81613FB6CD8A}"/>
              </a:ext>
            </a:extLst>
          </p:cNvPr>
          <p:cNvSpPr>
            <a:spLocks noGrp="1"/>
          </p:cNvSpPr>
          <p:nvPr>
            <p:ph type="dt" sz="half" idx="10"/>
          </p:nvPr>
        </p:nvSpPr>
        <p:spPr/>
        <p:txBody>
          <a:bodyPr/>
          <a:lstStyle/>
          <a:p>
            <a:fld id="{B6E6108D-271E-0C44-A5FC-9B5738276C12}" type="datetimeFigureOut">
              <a:rPr lang="en-US" smtClean="0"/>
              <a:t>1/12/21</a:t>
            </a:fld>
            <a:endParaRPr lang="en-US"/>
          </a:p>
        </p:txBody>
      </p:sp>
      <p:sp>
        <p:nvSpPr>
          <p:cNvPr id="5" name="Footer Placeholder 4">
            <a:extLst>
              <a:ext uri="{FF2B5EF4-FFF2-40B4-BE49-F238E27FC236}">
                <a16:creationId xmlns:a16="http://schemas.microsoft.com/office/drawing/2014/main" id="{9A3F8409-4BF8-334A-9E6A-9439D14FF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E17435-6F94-3D4C-A34B-E5ECEB34E502}"/>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3993702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3955134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3157580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399871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1163834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2913877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lvl1pPr>
              <a:defRPr>
                <a:solidFill>
                  <a:srgbClr val="FFFFFF"/>
                </a:solidFill>
              </a:defRPr>
            </a:lvl1p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bg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solidFill>
                  <a:srgbClr val="FFFFFF"/>
                </a:solidFill>
              </a:defRPr>
            </a:lvl1pPr>
          </a:lstStyle>
          <a:p>
            <a:pPr lvl="0"/>
            <a:r>
              <a:rPr lang="en-US" dirty="0"/>
              <a:t>July 19, 2012</a:t>
            </a:r>
          </a:p>
        </p:txBody>
      </p:sp>
      <p:sp>
        <p:nvSpPr>
          <p:cNvPr id="7" name="Freeform 6"/>
          <p:cNvSpPr/>
          <p:nvPr userDrawn="1"/>
        </p:nvSpPr>
        <p:spPr>
          <a:xfrm>
            <a:off x="-12243" y="4417171"/>
            <a:ext cx="12227564"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10" tIns="45705" rIns="91410" bIns="45705" rtlCol="0" anchor="ctr"/>
          <a:lstStyle/>
          <a:p>
            <a:pPr algn="ctr" defTabSz="457035"/>
            <a:endParaRPr lang="en-US" sz="1828">
              <a:solidFill>
                <a:prstClr val="white"/>
              </a:solidFill>
              <a:sym typeface="Helvetica Light"/>
            </a:endParaRPr>
          </a:p>
        </p:txBody>
      </p:sp>
    </p:spTree>
    <p:extLst>
      <p:ext uri="{BB962C8B-B14F-4D97-AF65-F5344CB8AC3E}">
        <p14:creationId xmlns:p14="http://schemas.microsoft.com/office/powerpoint/2010/main" val="10688780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1600200" y="0"/>
            <a:ext cx="5029200" cy="5943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751777" y="3019706"/>
            <a:ext cx="4846320" cy="2387600"/>
          </a:xfrm>
        </p:spPr>
        <p:txBody>
          <a:bodyPr anchor="b">
            <a:normAutofit/>
          </a:bodyPr>
          <a:lstStyle>
            <a:lvl1pPr algn="l">
              <a:lnSpc>
                <a:spcPct val="90000"/>
              </a:lnSpc>
              <a:defRPr sz="4800">
                <a:solidFill>
                  <a:schemeClr val="bg1"/>
                </a:solidFill>
              </a:defRPr>
            </a:lvl1pPr>
          </a:lstStyle>
          <a:p>
            <a:r>
              <a:rPr lang="en-US"/>
              <a:t>Click to edit Master title style</a:t>
            </a:r>
            <a:endParaRPr/>
          </a:p>
        </p:txBody>
      </p:sp>
      <p:sp>
        <p:nvSpPr>
          <p:cNvPr id="3" name="Subtitle 2"/>
          <p:cNvSpPr>
            <a:spLocks noGrp="1"/>
          </p:cNvSpPr>
          <p:nvPr>
            <p:ph type="subTitle" idx="1"/>
          </p:nvPr>
        </p:nvSpPr>
        <p:spPr>
          <a:xfrm>
            <a:off x="1751777" y="5381894"/>
            <a:ext cx="4846320" cy="448056"/>
          </a:xfrm>
        </p:spPr>
        <p:txBody>
          <a:bodyPr>
            <a:normAutofit/>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8" name="Picture 7" descr="Puffy white clouds in deep blue sky"/>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2057400"/>
            <a:ext cx="1490472" cy="3886200"/>
          </a:xfrm>
          <a:prstGeom prst="rect">
            <a:avLst/>
          </a:prstGeom>
        </p:spPr>
      </p:pic>
      <p:pic>
        <p:nvPicPr>
          <p:cNvPr id="10" name="Picture 9" descr="Closeup of plant shoot"/>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739128" y="2057400"/>
            <a:ext cx="2060767" cy="3886200"/>
          </a:xfrm>
          <a:prstGeom prst="rect">
            <a:avLst/>
          </a:prstGeom>
        </p:spPr>
      </p:pic>
      <p:pic>
        <p:nvPicPr>
          <p:cNvPr id="11" name="Picture 10" descr="Waves"/>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909623" y="2057400"/>
            <a:ext cx="3282696" cy="3886200"/>
          </a:xfrm>
          <a:prstGeom prst="rect">
            <a:avLst/>
          </a:prstGeom>
        </p:spPr>
      </p:pic>
    </p:spTree>
    <p:extLst>
      <p:ext uri="{BB962C8B-B14F-4D97-AF65-F5344CB8AC3E}">
        <p14:creationId xmlns:p14="http://schemas.microsoft.com/office/powerpoint/2010/main" val="134854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
        <p:nvSpPr>
          <p:cNvPr id="4" name="Date Placeholder 3"/>
          <p:cNvSpPr>
            <a:spLocks noGrp="1"/>
          </p:cNvSpPr>
          <p:nvPr>
            <p:ph type="dt" sz="half" idx="10"/>
          </p:nvPr>
        </p:nvSpPr>
        <p:spPr/>
        <p:txBody>
          <a:bodyPr/>
          <a:lstStyle/>
          <a:p>
            <a:fld id="{6DD1B487-36FD-4CED-B07A-1A81FC6540B1}" type="datetime1">
              <a:rPr lang="en-US" smtClean="0"/>
              <a:pPr/>
              <a:t>1/12/21</a:t>
            </a:fld>
            <a:endParaRPr lang="en-US" dirty="0"/>
          </a:p>
        </p:txBody>
      </p:sp>
      <p:sp>
        <p:nvSpPr>
          <p:cNvPr id="5" name="Footer Placeholder 4"/>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358909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F5E6-0622-5546-9CB5-5C7AFA656E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38D3E7-FDE5-1147-89FB-3DE404F565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A98125-FE95-AE47-9166-B30184888FB5}"/>
              </a:ext>
            </a:extLst>
          </p:cNvPr>
          <p:cNvSpPr>
            <a:spLocks noGrp="1"/>
          </p:cNvSpPr>
          <p:nvPr>
            <p:ph type="dt" sz="half" idx="10"/>
          </p:nvPr>
        </p:nvSpPr>
        <p:spPr/>
        <p:txBody>
          <a:bodyPr/>
          <a:lstStyle/>
          <a:p>
            <a:fld id="{B6E6108D-271E-0C44-A5FC-9B5738276C12}" type="datetimeFigureOut">
              <a:rPr lang="en-US" smtClean="0"/>
              <a:t>1/12/21</a:t>
            </a:fld>
            <a:endParaRPr lang="en-US"/>
          </a:p>
        </p:txBody>
      </p:sp>
      <p:sp>
        <p:nvSpPr>
          <p:cNvPr id="5" name="Footer Placeholder 4">
            <a:extLst>
              <a:ext uri="{FF2B5EF4-FFF2-40B4-BE49-F238E27FC236}">
                <a16:creationId xmlns:a16="http://schemas.microsoft.com/office/drawing/2014/main" id="{C0F66D6D-03C4-1745-89BB-9DF395E318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B440B-BB9F-5E4E-8CBD-C18C1F9C5BB1}"/>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36682474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600199" y="2059146"/>
            <a:ext cx="7199696" cy="3886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751777" y="2263913"/>
            <a:ext cx="6949440" cy="3143393"/>
          </a:xfrm>
        </p:spPr>
        <p:txBody>
          <a:bodyPr anchor="b"/>
          <a:lstStyle>
            <a:lvl1pPr>
              <a:defRPr sz="600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751777" y="5381893"/>
            <a:ext cx="6949440" cy="449523"/>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pic>
        <p:nvPicPr>
          <p:cNvPr id="11" name="Picture 10" descr="Closeup of green plants"/>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2059146"/>
            <a:ext cx="1490472" cy="3886200"/>
          </a:xfrm>
          <a:prstGeom prst="rect">
            <a:avLst/>
          </a:prstGeom>
        </p:spPr>
      </p:pic>
      <p:pic>
        <p:nvPicPr>
          <p:cNvPr id="9" name="Picture 8" descr="Waves"/>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909623" y="2059146"/>
            <a:ext cx="3282696" cy="3886200"/>
          </a:xfrm>
          <a:prstGeom prst="rect">
            <a:avLst/>
          </a:prstGeom>
        </p:spPr>
      </p:pic>
    </p:spTree>
    <p:extLst>
      <p:ext uri="{BB962C8B-B14F-4D97-AF65-F5344CB8AC3E}">
        <p14:creationId xmlns:p14="http://schemas.microsoft.com/office/powerpoint/2010/main" val="205047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3768">
          <p15:clr>
            <a:srgbClr val="FDE53C"/>
          </p15:clr>
        </p15:guide>
        <p15:guide id="2" orient="horz" pos="1296">
          <p15:clr>
            <a:srgbClr val="FDE53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409700" y="1556281"/>
            <a:ext cx="4610099" cy="4620682"/>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172200" y="1556281"/>
            <a:ext cx="4609775" cy="4620682"/>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
        <p:nvSpPr>
          <p:cNvPr id="5" name="Date Placeholder 4"/>
          <p:cNvSpPr>
            <a:spLocks noGrp="1"/>
          </p:cNvSpPr>
          <p:nvPr>
            <p:ph type="dt" sz="half" idx="10"/>
          </p:nvPr>
        </p:nvSpPr>
        <p:spPr/>
        <p:txBody>
          <a:bodyPr/>
          <a:lstStyle/>
          <a:p>
            <a:fld id="{93A66BA0-BF77-43AC-894A-20AD8220B887}" type="datetime1">
              <a:rPr lang="en-US" smtClean="0"/>
              <a:pPr/>
              <a:t>1/12/21</a:t>
            </a:fld>
            <a:endParaRPr lang="en-US" dirty="0"/>
          </a:p>
        </p:txBody>
      </p:sp>
      <p:sp>
        <p:nvSpPr>
          <p:cNvPr id="6" name="Footer Placeholder 5"/>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233638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409699" y="1554480"/>
            <a:ext cx="4608576" cy="823912"/>
          </a:xfrm>
        </p:spPr>
        <p:txBody>
          <a:bodyPr anchor="b">
            <a:normAutofit/>
          </a:bodyPr>
          <a:lstStyle>
            <a:lvl1pPr marL="0" indent="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09699" y="2434147"/>
            <a:ext cx="4608576" cy="3811271"/>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172200" y="1554480"/>
            <a:ext cx="4610100" cy="823912"/>
          </a:xfrm>
        </p:spPr>
        <p:txBody>
          <a:bodyPr anchor="b">
            <a:normAutofit/>
          </a:bodyPr>
          <a:lstStyle>
            <a:lvl1pPr marL="0" indent="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434147"/>
            <a:ext cx="4610100" cy="3811271"/>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9" name="Slide Number Placeholder 8"/>
          <p:cNvSpPr>
            <a:spLocks noGrp="1"/>
          </p:cNvSpPr>
          <p:nvPr>
            <p:ph type="sldNum" sz="quarter" idx="12"/>
          </p:nvPr>
        </p:nvSpPr>
        <p:spPr/>
        <p:txBody>
          <a:bodyPr/>
          <a:lstStyle/>
          <a:p>
            <a:fld id="{9CD8D479-8942-46E8-A226-A4E01F7A105C}" type="slidenum">
              <a:rPr/>
              <a:t>‹#›</a:t>
            </a:fld>
            <a:endParaRPr dirty="0"/>
          </a:p>
        </p:txBody>
      </p:sp>
      <p:sp>
        <p:nvSpPr>
          <p:cNvPr id="7" name="Date Placeholder 6"/>
          <p:cNvSpPr>
            <a:spLocks noGrp="1"/>
          </p:cNvSpPr>
          <p:nvPr>
            <p:ph type="dt" sz="half" idx="10"/>
          </p:nvPr>
        </p:nvSpPr>
        <p:spPr/>
        <p:txBody>
          <a:bodyPr/>
          <a:lstStyle/>
          <a:p>
            <a:fld id="{94C81B4D-F060-418E-A958-B2BDC1A258F8}" type="datetime1">
              <a:rPr lang="en-US" smtClean="0"/>
              <a:pPr/>
              <a:t>1/12/21</a:t>
            </a:fld>
            <a:endParaRPr lang="en-US" dirty="0"/>
          </a:p>
        </p:txBody>
      </p:sp>
      <p:sp>
        <p:nvSpPr>
          <p:cNvPr id="8" name="Footer Placeholder 7"/>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406673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Slide Number Placeholder 4"/>
          <p:cNvSpPr>
            <a:spLocks noGrp="1"/>
          </p:cNvSpPr>
          <p:nvPr>
            <p:ph type="sldNum" sz="quarter" idx="12"/>
          </p:nvPr>
        </p:nvSpPr>
        <p:spPr/>
        <p:txBody>
          <a:bodyPr/>
          <a:lstStyle/>
          <a:p>
            <a:fld id="{9CD8D479-8942-46E8-A226-A4E01F7A105C}" type="slidenum">
              <a:rPr/>
              <a:t>‹#›</a:t>
            </a:fld>
            <a:endParaRPr/>
          </a:p>
        </p:txBody>
      </p:sp>
      <p:sp>
        <p:nvSpPr>
          <p:cNvPr id="3" name="Date Placeholder 2"/>
          <p:cNvSpPr>
            <a:spLocks noGrp="1"/>
          </p:cNvSpPr>
          <p:nvPr>
            <p:ph type="dt" sz="half" idx="10"/>
          </p:nvPr>
        </p:nvSpPr>
        <p:spPr/>
        <p:txBody>
          <a:bodyPr/>
          <a:lstStyle/>
          <a:p>
            <a:fld id="{9386AC23-C97B-41FB-9B89-C7FE0FB631CA}" type="datetime1">
              <a:rPr lang="en-US" smtClean="0"/>
              <a:pPr/>
              <a:t>1/12/21</a:t>
            </a:fld>
            <a:endParaRPr lang="en-US" dirty="0"/>
          </a:p>
        </p:txBody>
      </p:sp>
      <p:sp>
        <p:nvSpPr>
          <p:cNvPr id="4" name="Footer Placeholder 3"/>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175147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D8D479-8942-46E8-A226-A4E01F7A105C}" type="slidenum">
              <a:rPr/>
              <a:t>‹#›</a:t>
            </a:fld>
            <a:endParaRPr/>
          </a:p>
        </p:txBody>
      </p:sp>
      <p:sp>
        <p:nvSpPr>
          <p:cNvPr id="2" name="Date Placeholder 1"/>
          <p:cNvSpPr>
            <a:spLocks noGrp="1"/>
          </p:cNvSpPr>
          <p:nvPr>
            <p:ph type="dt" sz="half" idx="10"/>
          </p:nvPr>
        </p:nvSpPr>
        <p:spPr/>
        <p:txBody>
          <a:bodyPr/>
          <a:lstStyle/>
          <a:p>
            <a:fld id="{C81B9673-AC7F-4F1F-84E4-F0E5EAAE106D}" type="datetime1">
              <a:rPr lang="en-US" smtClean="0"/>
              <a:pPr/>
              <a:t>1/12/21</a:t>
            </a:fld>
            <a:endParaRPr lang="en-US" dirty="0"/>
          </a:p>
        </p:txBody>
      </p:sp>
      <p:sp>
        <p:nvSpPr>
          <p:cNvPr id="3" name="Footer Placeholder 2"/>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427049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82434" y="919616"/>
            <a:ext cx="4155622" cy="2532888"/>
          </a:xfrm>
        </p:spPr>
        <p:txBody>
          <a:bodyPr anchor="b"/>
          <a:lstStyle>
            <a:lvl1pPr>
              <a:defRPr sz="3200"/>
            </a:lvl1pPr>
          </a:lstStyle>
          <a:p>
            <a:r>
              <a:rPr lang="en-US"/>
              <a:t>Click to edit Master title style</a:t>
            </a:r>
            <a:endParaRPr/>
          </a:p>
        </p:txBody>
      </p:sp>
      <p:sp>
        <p:nvSpPr>
          <p:cNvPr id="3" name="Content Placeholder 2"/>
          <p:cNvSpPr>
            <a:spLocks noGrp="1"/>
          </p:cNvSpPr>
          <p:nvPr>
            <p:ph idx="1"/>
          </p:nvPr>
        </p:nvSpPr>
        <p:spPr>
          <a:xfrm>
            <a:off x="1409699" y="915923"/>
            <a:ext cx="5216979" cy="5065776"/>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682434" y="3502152"/>
            <a:ext cx="4155622" cy="2479548"/>
          </a:xfrm>
        </p:spPr>
        <p:txBody>
          <a:bodyPr>
            <a:norm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
        <p:nvSpPr>
          <p:cNvPr id="5" name="Date Placeholder 4"/>
          <p:cNvSpPr>
            <a:spLocks noGrp="1"/>
          </p:cNvSpPr>
          <p:nvPr>
            <p:ph type="dt" sz="half" idx="10"/>
          </p:nvPr>
        </p:nvSpPr>
        <p:spPr/>
        <p:txBody>
          <a:bodyPr/>
          <a:lstStyle/>
          <a:p>
            <a:fld id="{BA2A3310-D664-4933-9402-AB5DB0887727}" type="datetime1">
              <a:rPr lang="en-US" smtClean="0"/>
              <a:pPr/>
              <a:t>1/12/21</a:t>
            </a:fld>
            <a:endParaRPr lang="en-US" dirty="0"/>
          </a:p>
        </p:txBody>
      </p:sp>
      <p:sp>
        <p:nvSpPr>
          <p:cNvPr id="6" name="Footer Placeholder 5"/>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118096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82435" y="919616"/>
            <a:ext cx="4155622" cy="2532888"/>
          </a:xfrm>
        </p:spPr>
        <p:txBody>
          <a:bodyPr anchor="b"/>
          <a:lstStyle>
            <a:lvl1pPr>
              <a:defRPr sz="3200"/>
            </a:lvl1pPr>
          </a:lstStyle>
          <a:p>
            <a:r>
              <a:rPr lang="en-US"/>
              <a:t>Click to edit Master title style</a:t>
            </a:r>
            <a:endParaRPr dirty="0"/>
          </a:p>
        </p:txBody>
      </p:sp>
      <p:sp>
        <p:nvSpPr>
          <p:cNvPr id="3" name="Picture Placeholder 2" descr="An empty placeholder to add an image. Click on the placeholder and select the image that you wish to add"/>
          <p:cNvSpPr>
            <a:spLocks noGrp="1"/>
          </p:cNvSpPr>
          <p:nvPr>
            <p:ph type="pic" idx="1"/>
          </p:nvPr>
        </p:nvSpPr>
        <p:spPr>
          <a:xfrm>
            <a:off x="0" y="915923"/>
            <a:ext cx="6626677" cy="5065776"/>
          </a:xfrm>
        </p:spPr>
        <p:txBody>
          <a:bodyPr tIns="1371600">
            <a:normAutofit/>
          </a:bodyPr>
          <a:lstStyle>
            <a:lvl1pPr marL="0" indent="0" algn="ctr">
              <a:spcBef>
                <a:spcPts val="0"/>
              </a:spcBef>
              <a:buNone/>
              <a:defRPr sz="2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682435" y="3502152"/>
            <a:ext cx="4155622" cy="2479547"/>
          </a:xfrm>
        </p:spPr>
        <p:txBody>
          <a:bodyPr>
            <a:norm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
        <p:nvSpPr>
          <p:cNvPr id="5" name="Date Placeholder 4"/>
          <p:cNvSpPr>
            <a:spLocks noGrp="1"/>
          </p:cNvSpPr>
          <p:nvPr>
            <p:ph type="dt" sz="half" idx="10"/>
          </p:nvPr>
        </p:nvSpPr>
        <p:spPr/>
        <p:txBody>
          <a:bodyPr/>
          <a:lstStyle/>
          <a:p>
            <a:fld id="{E1447A63-5E3D-469C-A0D1-119323F4F95E}" type="datetime1">
              <a:rPr lang="en-US" smtClean="0"/>
              <a:pPr/>
              <a:t>1/12/21</a:t>
            </a:fld>
            <a:endParaRPr lang="en-US" dirty="0"/>
          </a:p>
        </p:txBody>
      </p:sp>
      <p:sp>
        <p:nvSpPr>
          <p:cNvPr id="6" name="Footer Placeholder 5"/>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140718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
        <p:nvSpPr>
          <p:cNvPr id="4" name="Date Placeholder 3"/>
          <p:cNvSpPr>
            <a:spLocks noGrp="1"/>
          </p:cNvSpPr>
          <p:nvPr>
            <p:ph type="dt" sz="half" idx="10"/>
          </p:nvPr>
        </p:nvSpPr>
        <p:spPr/>
        <p:txBody>
          <a:bodyPr/>
          <a:lstStyle/>
          <a:p>
            <a:fld id="{C9B55A74-0919-413E-865C-E0E8D1722ED7}" type="datetime1">
              <a:rPr lang="en-US" smtClean="0"/>
              <a:pPr/>
              <a:t>1/12/21</a:t>
            </a:fld>
            <a:endParaRPr lang="en-US" dirty="0"/>
          </a:p>
        </p:txBody>
      </p:sp>
      <p:sp>
        <p:nvSpPr>
          <p:cNvPr id="5" name="Footer Placeholder 4"/>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305149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90500"/>
            <a:ext cx="2057400" cy="5986463"/>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0" y="190500"/>
            <a:ext cx="7734300" cy="59864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
        <p:nvSpPr>
          <p:cNvPr id="4" name="Date Placeholder 3"/>
          <p:cNvSpPr>
            <a:spLocks noGrp="1"/>
          </p:cNvSpPr>
          <p:nvPr>
            <p:ph type="dt" sz="half" idx="10"/>
          </p:nvPr>
        </p:nvSpPr>
        <p:spPr/>
        <p:txBody>
          <a:bodyPr/>
          <a:lstStyle/>
          <a:p>
            <a:fld id="{25BFE46A-5893-4F80-829A-F37AF8AAC03B}" type="datetime1">
              <a:rPr lang="en-US" smtClean="0"/>
              <a:pPr/>
              <a:t>1/12/21</a:t>
            </a:fld>
            <a:endParaRPr lang="en-US" dirty="0"/>
          </a:p>
        </p:txBody>
      </p:sp>
      <p:sp>
        <p:nvSpPr>
          <p:cNvPr id="5" name="Footer Placeholder 4"/>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80005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31F-6240-7B4A-94FA-74259A8E0A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C008D7-8E61-D245-B000-7F37A945D4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057ADB-977C-2C45-AE45-14FA14AAE985}"/>
              </a:ext>
            </a:extLst>
          </p:cNvPr>
          <p:cNvSpPr>
            <a:spLocks noGrp="1"/>
          </p:cNvSpPr>
          <p:nvPr>
            <p:ph type="dt" sz="half" idx="10"/>
          </p:nvPr>
        </p:nvSpPr>
        <p:spPr/>
        <p:txBody>
          <a:bodyPr/>
          <a:lstStyle/>
          <a:p>
            <a:fld id="{B6E6108D-271E-0C44-A5FC-9B5738276C12}" type="datetimeFigureOut">
              <a:rPr lang="en-US" smtClean="0"/>
              <a:t>1/12/21</a:t>
            </a:fld>
            <a:endParaRPr lang="en-US"/>
          </a:p>
        </p:txBody>
      </p:sp>
      <p:sp>
        <p:nvSpPr>
          <p:cNvPr id="5" name="Footer Placeholder 4">
            <a:extLst>
              <a:ext uri="{FF2B5EF4-FFF2-40B4-BE49-F238E27FC236}">
                <a16:creationId xmlns:a16="http://schemas.microsoft.com/office/drawing/2014/main" id="{7D7F5A22-4112-854F-AA3D-72434E016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E718FB-7258-C140-A9C2-2333ED040064}"/>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1340886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FCFCE-8F15-9249-B173-13818CC4EA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33127E-3C31-F842-AC22-5876464BA7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662124-4E9A-C24C-B708-3711D1F543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592070-76C6-6A40-A5E5-F9A8C6465754}"/>
              </a:ext>
            </a:extLst>
          </p:cNvPr>
          <p:cNvSpPr>
            <a:spLocks noGrp="1"/>
          </p:cNvSpPr>
          <p:nvPr>
            <p:ph type="dt" sz="half" idx="10"/>
          </p:nvPr>
        </p:nvSpPr>
        <p:spPr/>
        <p:txBody>
          <a:bodyPr/>
          <a:lstStyle/>
          <a:p>
            <a:fld id="{B6E6108D-271E-0C44-A5FC-9B5738276C12}" type="datetimeFigureOut">
              <a:rPr lang="en-US" smtClean="0"/>
              <a:t>1/12/21</a:t>
            </a:fld>
            <a:endParaRPr lang="en-US"/>
          </a:p>
        </p:txBody>
      </p:sp>
      <p:sp>
        <p:nvSpPr>
          <p:cNvPr id="6" name="Footer Placeholder 5">
            <a:extLst>
              <a:ext uri="{FF2B5EF4-FFF2-40B4-BE49-F238E27FC236}">
                <a16:creationId xmlns:a16="http://schemas.microsoft.com/office/drawing/2014/main" id="{ED5D284E-4CB8-EF4F-95E4-9F1FC8647C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95711B-039C-554E-A5D3-16B0B6009928}"/>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916764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ABC71-29A7-8045-B396-84E3426288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28752A-1ED2-B74E-8B45-FF061DA397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35C0C8-9512-6549-BA3D-C091410EAF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CC0C32-C845-5A40-BE8B-105BCAF99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C5D02D-1EAB-7D4D-A224-EE1C7C11EC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A0AB83-D629-8D41-BD4D-C319C4FB717C}"/>
              </a:ext>
            </a:extLst>
          </p:cNvPr>
          <p:cNvSpPr>
            <a:spLocks noGrp="1"/>
          </p:cNvSpPr>
          <p:nvPr>
            <p:ph type="dt" sz="half" idx="10"/>
          </p:nvPr>
        </p:nvSpPr>
        <p:spPr/>
        <p:txBody>
          <a:bodyPr/>
          <a:lstStyle/>
          <a:p>
            <a:fld id="{B6E6108D-271E-0C44-A5FC-9B5738276C12}" type="datetimeFigureOut">
              <a:rPr lang="en-US" smtClean="0"/>
              <a:t>1/12/21</a:t>
            </a:fld>
            <a:endParaRPr lang="en-US"/>
          </a:p>
        </p:txBody>
      </p:sp>
      <p:sp>
        <p:nvSpPr>
          <p:cNvPr id="8" name="Footer Placeholder 7">
            <a:extLst>
              <a:ext uri="{FF2B5EF4-FFF2-40B4-BE49-F238E27FC236}">
                <a16:creationId xmlns:a16="http://schemas.microsoft.com/office/drawing/2014/main" id="{0AD23583-EA8F-454B-88A8-1836BF6F77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8D886C-1BC0-B04E-910C-7EBFF3980B5D}"/>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1720861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A4AF-8829-9547-A73C-2B90786CDA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590A7D-202E-B44D-ABF9-663FC42F4750}"/>
              </a:ext>
            </a:extLst>
          </p:cNvPr>
          <p:cNvSpPr>
            <a:spLocks noGrp="1"/>
          </p:cNvSpPr>
          <p:nvPr>
            <p:ph type="dt" sz="half" idx="10"/>
          </p:nvPr>
        </p:nvSpPr>
        <p:spPr/>
        <p:txBody>
          <a:bodyPr/>
          <a:lstStyle/>
          <a:p>
            <a:fld id="{B6E6108D-271E-0C44-A5FC-9B5738276C12}" type="datetimeFigureOut">
              <a:rPr lang="en-US" smtClean="0"/>
              <a:t>1/12/21</a:t>
            </a:fld>
            <a:endParaRPr lang="en-US"/>
          </a:p>
        </p:txBody>
      </p:sp>
      <p:sp>
        <p:nvSpPr>
          <p:cNvPr id="4" name="Footer Placeholder 3">
            <a:extLst>
              <a:ext uri="{FF2B5EF4-FFF2-40B4-BE49-F238E27FC236}">
                <a16:creationId xmlns:a16="http://schemas.microsoft.com/office/drawing/2014/main" id="{BD946AC7-B6EF-FD40-B54A-339726779E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A19CF8-7FB3-CA4B-8385-81D3883CA83E}"/>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8113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906251-0390-0048-A920-F82F44284909}"/>
              </a:ext>
            </a:extLst>
          </p:cNvPr>
          <p:cNvSpPr>
            <a:spLocks noGrp="1"/>
          </p:cNvSpPr>
          <p:nvPr>
            <p:ph type="dt" sz="half" idx="10"/>
          </p:nvPr>
        </p:nvSpPr>
        <p:spPr/>
        <p:txBody>
          <a:bodyPr/>
          <a:lstStyle/>
          <a:p>
            <a:fld id="{B6E6108D-271E-0C44-A5FC-9B5738276C12}" type="datetimeFigureOut">
              <a:rPr lang="en-US" smtClean="0"/>
              <a:t>1/12/21</a:t>
            </a:fld>
            <a:endParaRPr lang="en-US"/>
          </a:p>
        </p:txBody>
      </p:sp>
      <p:sp>
        <p:nvSpPr>
          <p:cNvPr id="3" name="Footer Placeholder 2">
            <a:extLst>
              <a:ext uri="{FF2B5EF4-FFF2-40B4-BE49-F238E27FC236}">
                <a16:creationId xmlns:a16="http://schemas.microsoft.com/office/drawing/2014/main" id="{E3242690-3F02-684C-9C55-F46688BD72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AE71C6-A171-854B-90B1-CC7B80ACB268}"/>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2616815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1C3C-A1F4-9E4F-891F-D575DFFD62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0C285E-4948-CA41-B22B-796D5407D2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9A5D04-EDC5-2249-96B8-9CD4E844DC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D6CA9A-06EA-404D-B2B5-282F4E35088F}"/>
              </a:ext>
            </a:extLst>
          </p:cNvPr>
          <p:cNvSpPr>
            <a:spLocks noGrp="1"/>
          </p:cNvSpPr>
          <p:nvPr>
            <p:ph type="dt" sz="half" idx="10"/>
          </p:nvPr>
        </p:nvSpPr>
        <p:spPr/>
        <p:txBody>
          <a:bodyPr/>
          <a:lstStyle/>
          <a:p>
            <a:fld id="{B6E6108D-271E-0C44-A5FC-9B5738276C12}" type="datetimeFigureOut">
              <a:rPr lang="en-US" smtClean="0"/>
              <a:t>1/12/21</a:t>
            </a:fld>
            <a:endParaRPr lang="en-US"/>
          </a:p>
        </p:txBody>
      </p:sp>
      <p:sp>
        <p:nvSpPr>
          <p:cNvPr id="6" name="Footer Placeholder 5">
            <a:extLst>
              <a:ext uri="{FF2B5EF4-FFF2-40B4-BE49-F238E27FC236}">
                <a16:creationId xmlns:a16="http://schemas.microsoft.com/office/drawing/2014/main" id="{61C2481A-1ACC-9C47-8F05-0BAFACF375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082FCF-FD1A-1C4F-8BBA-0834C7440F1D}"/>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307773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7A9D3-B695-2D44-B946-AA83379D32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F2E7E0-30E3-D442-93C8-6BCAB33B3D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A4EB95-CE87-1249-9C7D-AC3E26AEEA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4E509D-8A25-364A-A723-DD953DC33C98}"/>
              </a:ext>
            </a:extLst>
          </p:cNvPr>
          <p:cNvSpPr>
            <a:spLocks noGrp="1"/>
          </p:cNvSpPr>
          <p:nvPr>
            <p:ph type="dt" sz="half" idx="10"/>
          </p:nvPr>
        </p:nvSpPr>
        <p:spPr/>
        <p:txBody>
          <a:bodyPr/>
          <a:lstStyle/>
          <a:p>
            <a:fld id="{B6E6108D-271E-0C44-A5FC-9B5738276C12}" type="datetimeFigureOut">
              <a:rPr lang="en-US" smtClean="0"/>
              <a:t>1/12/21</a:t>
            </a:fld>
            <a:endParaRPr lang="en-US"/>
          </a:p>
        </p:txBody>
      </p:sp>
      <p:sp>
        <p:nvSpPr>
          <p:cNvPr id="6" name="Footer Placeholder 5">
            <a:extLst>
              <a:ext uri="{FF2B5EF4-FFF2-40B4-BE49-F238E27FC236}">
                <a16:creationId xmlns:a16="http://schemas.microsoft.com/office/drawing/2014/main" id="{93D63744-C022-F748-8AE1-9B0D61BBE3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235BB2-F486-584B-9D7D-B04558CCF8CE}"/>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3969197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80DE93-5AE1-5D42-991B-85E97E86E9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012B99-F662-CB45-8CD9-B93C1E495B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B4084A-1060-E642-B2F7-295EDCDF8D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E6108D-271E-0C44-A5FC-9B5738276C12}" type="datetimeFigureOut">
              <a:rPr lang="en-US" smtClean="0"/>
              <a:t>1/12/21</a:t>
            </a:fld>
            <a:endParaRPr lang="en-US"/>
          </a:p>
        </p:txBody>
      </p:sp>
      <p:sp>
        <p:nvSpPr>
          <p:cNvPr id="5" name="Footer Placeholder 4">
            <a:extLst>
              <a:ext uri="{FF2B5EF4-FFF2-40B4-BE49-F238E27FC236}">
                <a16:creationId xmlns:a16="http://schemas.microsoft.com/office/drawing/2014/main" id="{7E736541-5DA9-D24E-9B27-EB77D28CC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25A8A8-A8B6-D344-93FF-6A44BCD74A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96A80B-5935-2D4E-B501-1F280C64E292}" type="slidenum">
              <a:rPr lang="en-US" smtClean="0"/>
              <a:t>‹#›</a:t>
            </a:fld>
            <a:endParaRPr lang="en-US"/>
          </a:p>
        </p:txBody>
      </p:sp>
    </p:spTree>
    <p:extLst>
      <p:ext uri="{BB962C8B-B14F-4D97-AF65-F5344CB8AC3E}">
        <p14:creationId xmlns:p14="http://schemas.microsoft.com/office/powerpoint/2010/main" val="605015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8909" y="1141666"/>
            <a:ext cx="7313491" cy="1398472"/>
          </a:xfrm>
          <a:prstGeom prst="rect">
            <a:avLst/>
          </a:prstGeom>
        </p:spPr>
        <p:txBody>
          <a:bodyPr vert="horz" lIns="130005" tIns="65003" rIns="130005" bIns="65003" rtlCol="0" anchor="t" anchorCtr="0">
            <a:noAutofit/>
          </a:bodyPr>
          <a:lstStyle/>
          <a:p>
            <a:r>
              <a:rPr lang="en-US" dirty="0"/>
              <a:t>Click to edit Master title style</a:t>
            </a:r>
          </a:p>
        </p:txBody>
      </p:sp>
      <p:sp>
        <p:nvSpPr>
          <p:cNvPr id="3" name="Text Placeholder 2"/>
          <p:cNvSpPr>
            <a:spLocks noGrp="1"/>
          </p:cNvSpPr>
          <p:nvPr>
            <p:ph type="body" idx="1"/>
          </p:nvPr>
        </p:nvSpPr>
        <p:spPr>
          <a:xfrm>
            <a:off x="4268925" y="2631415"/>
            <a:ext cx="7313489" cy="1277675"/>
          </a:xfrm>
          <a:prstGeom prst="rect">
            <a:avLst/>
          </a:prstGeom>
        </p:spPr>
        <p:txBody>
          <a:bodyPr vert="horz" lIns="130005" tIns="65003" rIns="130005" bIns="65003" rtlCol="0">
            <a:normAutofit/>
          </a:bodyPr>
          <a:lstStyle/>
          <a:p>
            <a:pPr lvl="0"/>
            <a:r>
              <a:rPr lang="en-US" dirty="0"/>
              <a:t>Click to edit Master text styles</a:t>
            </a:r>
          </a:p>
        </p:txBody>
      </p:sp>
      <p:sp>
        <p:nvSpPr>
          <p:cNvPr id="7" name="Freeform 6"/>
          <p:cNvSpPr/>
          <p:nvPr userDrawn="1"/>
        </p:nvSpPr>
        <p:spPr>
          <a:xfrm>
            <a:off x="-12243" y="4417171"/>
            <a:ext cx="12227564"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0" tIns="45705" rIns="91410" bIns="45705" rtlCol="0" anchor="ctr"/>
          <a:lstStyle/>
          <a:p>
            <a:pPr algn="ctr" defTabSz="457035"/>
            <a:endParaRPr lang="en-US" sz="1828">
              <a:solidFill>
                <a:prstClr val="white"/>
              </a:solidFill>
              <a:sym typeface="Helvetica Light"/>
            </a:endParaRPr>
          </a:p>
        </p:txBody>
      </p:sp>
    </p:spTree>
    <p:extLst>
      <p:ext uri="{BB962C8B-B14F-4D97-AF65-F5344CB8AC3E}">
        <p14:creationId xmlns:p14="http://schemas.microsoft.com/office/powerpoint/2010/main" val="24008225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p:txStyles>
    <p:titleStyle>
      <a:lvl1pPr algn="r" defTabSz="457035" rtl="0" eaLnBrk="1" latinLnBrk="0" hangingPunct="1">
        <a:lnSpc>
          <a:spcPct val="80000"/>
        </a:lnSpc>
        <a:spcBef>
          <a:spcPct val="0"/>
        </a:spcBef>
        <a:buNone/>
        <a:defRPr sz="4430" b="1" i="0" kern="1200">
          <a:solidFill>
            <a:schemeClr val="accent1"/>
          </a:solidFill>
          <a:latin typeface="+mj-lt"/>
          <a:ea typeface="+mj-ea"/>
          <a:cs typeface="Arial Narrow Bold"/>
        </a:defRPr>
      </a:lvl1pPr>
    </p:titleStyle>
    <p:bodyStyle>
      <a:lvl1pPr marL="0" indent="0" algn="r" defTabSz="457035" rtl="0" eaLnBrk="1" latinLnBrk="0" hangingPunct="1">
        <a:spcBef>
          <a:spcPct val="20000"/>
        </a:spcBef>
        <a:buFont typeface="Arial"/>
        <a:buNone/>
        <a:defRPr sz="2391" kern="1200">
          <a:solidFill>
            <a:schemeClr val="tx2"/>
          </a:solidFill>
          <a:latin typeface="+mn-lt"/>
          <a:ea typeface="+mn-ea"/>
          <a:cs typeface="+mn-cs"/>
        </a:defRPr>
      </a:lvl1pPr>
      <a:lvl2pPr marL="742684" indent="-285647" algn="l" defTabSz="457035" rtl="0" eaLnBrk="1" latinLnBrk="0" hangingPunct="1">
        <a:spcBef>
          <a:spcPct val="20000"/>
        </a:spcBef>
        <a:buFont typeface="Arial"/>
        <a:buChar char="•"/>
        <a:defRPr sz="3234" kern="1200">
          <a:solidFill>
            <a:schemeClr val="tx2"/>
          </a:solidFill>
          <a:latin typeface="+mn-lt"/>
          <a:ea typeface="+mn-ea"/>
          <a:cs typeface="+mn-cs"/>
        </a:defRPr>
      </a:lvl2pPr>
      <a:lvl3pPr marL="1142589" indent="-228517" algn="l" defTabSz="457035" rtl="0" eaLnBrk="1" latinLnBrk="0" hangingPunct="1">
        <a:spcBef>
          <a:spcPct val="20000"/>
        </a:spcBef>
        <a:buFont typeface="Arial"/>
        <a:buChar char="•"/>
        <a:defRPr sz="2812" kern="1200">
          <a:solidFill>
            <a:schemeClr val="tx2"/>
          </a:solidFill>
          <a:latin typeface="+mn-lt"/>
          <a:ea typeface="+mn-ea"/>
          <a:cs typeface="+mn-cs"/>
        </a:defRPr>
      </a:lvl3pPr>
      <a:lvl4pPr marL="1599626" indent="-228517" algn="l" defTabSz="457035" rtl="0" eaLnBrk="1" latinLnBrk="0" hangingPunct="1">
        <a:spcBef>
          <a:spcPct val="20000"/>
        </a:spcBef>
        <a:buFont typeface="Arial"/>
        <a:buChar char="•"/>
        <a:defRPr sz="2812" kern="1200">
          <a:solidFill>
            <a:schemeClr val="tx2"/>
          </a:solidFill>
          <a:latin typeface="+mn-lt"/>
          <a:ea typeface="+mn-ea"/>
          <a:cs typeface="+mn-cs"/>
        </a:defRPr>
      </a:lvl4pPr>
      <a:lvl5pPr marL="2056665" indent="-228517" algn="l" defTabSz="457035" rtl="0" eaLnBrk="1" latinLnBrk="0" hangingPunct="1">
        <a:spcBef>
          <a:spcPct val="20000"/>
        </a:spcBef>
        <a:buFont typeface="Arial"/>
        <a:buChar char="•"/>
        <a:defRPr sz="2812" kern="1200">
          <a:solidFill>
            <a:schemeClr val="tx2"/>
          </a:solidFill>
          <a:latin typeface="+mn-lt"/>
          <a:ea typeface="+mn-ea"/>
          <a:cs typeface="+mn-cs"/>
        </a:defRPr>
      </a:lvl5pPr>
      <a:lvl6pPr marL="2513701" indent="-228517" algn="l" defTabSz="457035" rtl="0" eaLnBrk="1" latinLnBrk="0" hangingPunct="1">
        <a:spcBef>
          <a:spcPct val="20000"/>
        </a:spcBef>
        <a:buFont typeface="Arial"/>
        <a:buChar char="•"/>
        <a:defRPr sz="1969" kern="1200">
          <a:solidFill>
            <a:schemeClr val="tx1"/>
          </a:solidFill>
          <a:latin typeface="+mn-lt"/>
          <a:ea typeface="+mn-ea"/>
          <a:cs typeface="+mn-cs"/>
        </a:defRPr>
      </a:lvl6pPr>
      <a:lvl7pPr marL="2970736" indent="-228517" algn="l" defTabSz="457035" rtl="0" eaLnBrk="1" latinLnBrk="0" hangingPunct="1">
        <a:spcBef>
          <a:spcPct val="20000"/>
        </a:spcBef>
        <a:buFont typeface="Arial"/>
        <a:buChar char="•"/>
        <a:defRPr sz="1969" kern="1200">
          <a:solidFill>
            <a:schemeClr val="tx1"/>
          </a:solidFill>
          <a:latin typeface="+mn-lt"/>
          <a:ea typeface="+mn-ea"/>
          <a:cs typeface="+mn-cs"/>
        </a:defRPr>
      </a:lvl7pPr>
      <a:lvl8pPr marL="3427774" indent="-228517" algn="l" defTabSz="457035" rtl="0" eaLnBrk="1" latinLnBrk="0" hangingPunct="1">
        <a:spcBef>
          <a:spcPct val="20000"/>
        </a:spcBef>
        <a:buFont typeface="Arial"/>
        <a:buChar char="•"/>
        <a:defRPr sz="1969" kern="1200">
          <a:solidFill>
            <a:schemeClr val="tx1"/>
          </a:solidFill>
          <a:latin typeface="+mn-lt"/>
          <a:ea typeface="+mn-ea"/>
          <a:cs typeface="+mn-cs"/>
        </a:defRPr>
      </a:lvl8pPr>
      <a:lvl9pPr marL="3884807" indent="-228517" algn="l" defTabSz="457035" rtl="0" eaLnBrk="1" latinLnBrk="0" hangingPunct="1">
        <a:spcBef>
          <a:spcPct val="20000"/>
        </a:spcBef>
        <a:buFont typeface="Arial"/>
        <a:buChar char="•"/>
        <a:defRPr sz="1969" kern="1200">
          <a:solidFill>
            <a:schemeClr val="tx1"/>
          </a:solidFill>
          <a:latin typeface="+mn-lt"/>
          <a:ea typeface="+mn-ea"/>
          <a:cs typeface="+mn-cs"/>
        </a:defRPr>
      </a:lvl9pPr>
    </p:bodyStyle>
    <p:otherStyle>
      <a:defPPr>
        <a:defRPr lang="en-US"/>
      </a:defPPr>
      <a:lvl1pPr marL="0" algn="l" defTabSz="457035" rtl="0" eaLnBrk="1" latinLnBrk="0" hangingPunct="1">
        <a:defRPr sz="1828" kern="1200">
          <a:solidFill>
            <a:schemeClr val="tx1"/>
          </a:solidFill>
          <a:latin typeface="+mn-lt"/>
          <a:ea typeface="+mn-ea"/>
          <a:cs typeface="+mn-cs"/>
        </a:defRPr>
      </a:lvl1pPr>
      <a:lvl2pPr marL="457035" algn="l" defTabSz="457035" rtl="0" eaLnBrk="1" latinLnBrk="0" hangingPunct="1">
        <a:defRPr sz="1828" kern="1200">
          <a:solidFill>
            <a:schemeClr val="tx1"/>
          </a:solidFill>
          <a:latin typeface="+mn-lt"/>
          <a:ea typeface="+mn-ea"/>
          <a:cs typeface="+mn-cs"/>
        </a:defRPr>
      </a:lvl2pPr>
      <a:lvl3pPr marL="914071" algn="l" defTabSz="457035" rtl="0" eaLnBrk="1" latinLnBrk="0" hangingPunct="1">
        <a:defRPr sz="1828" kern="1200">
          <a:solidFill>
            <a:schemeClr val="tx1"/>
          </a:solidFill>
          <a:latin typeface="+mn-lt"/>
          <a:ea typeface="+mn-ea"/>
          <a:cs typeface="+mn-cs"/>
        </a:defRPr>
      </a:lvl3pPr>
      <a:lvl4pPr marL="1371110" algn="l" defTabSz="457035" rtl="0" eaLnBrk="1" latinLnBrk="0" hangingPunct="1">
        <a:defRPr sz="1828" kern="1200">
          <a:solidFill>
            <a:schemeClr val="tx1"/>
          </a:solidFill>
          <a:latin typeface="+mn-lt"/>
          <a:ea typeface="+mn-ea"/>
          <a:cs typeface="+mn-cs"/>
        </a:defRPr>
      </a:lvl4pPr>
      <a:lvl5pPr marL="1828146" algn="l" defTabSz="457035" rtl="0" eaLnBrk="1" latinLnBrk="0" hangingPunct="1">
        <a:defRPr sz="1828" kern="1200">
          <a:solidFill>
            <a:schemeClr val="tx1"/>
          </a:solidFill>
          <a:latin typeface="+mn-lt"/>
          <a:ea typeface="+mn-ea"/>
          <a:cs typeface="+mn-cs"/>
        </a:defRPr>
      </a:lvl5pPr>
      <a:lvl6pPr marL="2285181" algn="l" defTabSz="457035" rtl="0" eaLnBrk="1" latinLnBrk="0" hangingPunct="1">
        <a:defRPr sz="1828" kern="1200">
          <a:solidFill>
            <a:schemeClr val="tx1"/>
          </a:solidFill>
          <a:latin typeface="+mn-lt"/>
          <a:ea typeface="+mn-ea"/>
          <a:cs typeface="+mn-cs"/>
        </a:defRPr>
      </a:lvl6pPr>
      <a:lvl7pPr marL="2742219" algn="l" defTabSz="457035" rtl="0" eaLnBrk="1" latinLnBrk="0" hangingPunct="1">
        <a:defRPr sz="1828" kern="1200">
          <a:solidFill>
            <a:schemeClr val="tx1"/>
          </a:solidFill>
          <a:latin typeface="+mn-lt"/>
          <a:ea typeface="+mn-ea"/>
          <a:cs typeface="+mn-cs"/>
        </a:defRPr>
      </a:lvl7pPr>
      <a:lvl8pPr marL="3199252" algn="l" defTabSz="457035" rtl="0" eaLnBrk="1" latinLnBrk="0" hangingPunct="1">
        <a:defRPr sz="1828" kern="1200">
          <a:solidFill>
            <a:schemeClr val="tx1"/>
          </a:solidFill>
          <a:latin typeface="+mn-lt"/>
          <a:ea typeface="+mn-ea"/>
          <a:cs typeface="+mn-cs"/>
        </a:defRPr>
      </a:lvl8pPr>
      <a:lvl9pPr marL="3656291" algn="l" defTabSz="457035" rtl="0" eaLnBrk="1" latinLnBrk="0" hangingPunct="1">
        <a:defRPr sz="182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6629400"/>
            <a:ext cx="1499616" cy="228600"/>
          </a:xfrm>
          <a:prstGeom prst="rect">
            <a:avLst/>
          </a:prstGeom>
          <a:gradFill>
            <a:gsLst>
              <a:gs pos="0">
                <a:schemeClr val="accent1">
                  <a:lumMod val="15000"/>
                  <a:lumOff val="85000"/>
                </a:schemeClr>
              </a:gs>
              <a:gs pos="100000">
                <a:schemeClr val="accent1">
                  <a:lumMod val="15000"/>
                  <a:lumOff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609344" y="6629400"/>
            <a:ext cx="10582656" cy="228600"/>
          </a:xfrm>
          <a:prstGeom prst="rect">
            <a:avLst/>
          </a:prstGeom>
          <a:gradFill>
            <a:gsLst>
              <a:gs pos="0">
                <a:schemeClr val="accent1">
                  <a:lumMod val="35000"/>
                  <a:lumOff val="65000"/>
                </a:schemeClr>
              </a:gs>
              <a:gs pos="100000">
                <a:schemeClr val="accent1">
                  <a:lumMod val="35000"/>
                  <a:lumOff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accent1">
                  <a:lumMod val="75000"/>
                </a:schemeClr>
              </a:solidFill>
            </a:endParaRPr>
          </a:p>
        </p:txBody>
      </p:sp>
      <p:sp>
        <p:nvSpPr>
          <p:cNvPr id="2" name="Title Placeholder 1"/>
          <p:cNvSpPr>
            <a:spLocks noGrp="1"/>
          </p:cNvSpPr>
          <p:nvPr>
            <p:ph type="title"/>
          </p:nvPr>
        </p:nvSpPr>
        <p:spPr>
          <a:xfrm>
            <a:off x="1410026" y="276087"/>
            <a:ext cx="9371949" cy="1183566"/>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410027" y="1566001"/>
            <a:ext cx="9371948" cy="4620682"/>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6" name="Slide Number Placeholder 5"/>
          <p:cNvSpPr>
            <a:spLocks noGrp="1"/>
          </p:cNvSpPr>
          <p:nvPr>
            <p:ph type="sldNum" sz="quarter" idx="4"/>
          </p:nvPr>
        </p:nvSpPr>
        <p:spPr>
          <a:xfrm>
            <a:off x="0" y="6629400"/>
            <a:ext cx="410402" cy="228600"/>
          </a:xfrm>
          <a:prstGeom prst="rect">
            <a:avLst/>
          </a:prstGeom>
        </p:spPr>
        <p:txBody>
          <a:bodyPr vert="horz" lIns="91440" tIns="45720" rIns="91440" bIns="45720" rtlCol="0" anchor="ctr"/>
          <a:lstStyle>
            <a:lvl1pPr algn="r">
              <a:defRPr sz="1100">
                <a:solidFill>
                  <a:schemeClr val="accent1">
                    <a:lumMod val="50000"/>
                  </a:schemeClr>
                </a:solidFill>
              </a:defRPr>
            </a:lvl1pPr>
          </a:lstStyle>
          <a:p>
            <a:fld id="{9CD8D479-8942-46E8-A226-A4E01F7A105C}" type="slidenum">
              <a:rPr lang="en-US" smtClean="0"/>
              <a:pPr/>
              <a:t>‹#›</a:t>
            </a:fld>
            <a:endParaRPr lang="en-US" dirty="0"/>
          </a:p>
        </p:txBody>
      </p:sp>
      <p:sp>
        <p:nvSpPr>
          <p:cNvPr id="4" name="Date Placeholder 3"/>
          <p:cNvSpPr>
            <a:spLocks noGrp="1"/>
          </p:cNvSpPr>
          <p:nvPr>
            <p:ph type="dt" sz="half" idx="2"/>
          </p:nvPr>
        </p:nvSpPr>
        <p:spPr>
          <a:xfrm>
            <a:off x="453403" y="6629400"/>
            <a:ext cx="1000662" cy="228600"/>
          </a:xfrm>
          <a:prstGeom prst="rect">
            <a:avLst/>
          </a:prstGeom>
        </p:spPr>
        <p:txBody>
          <a:bodyPr vert="horz" lIns="91440" tIns="45720" rIns="91440" bIns="45720" rtlCol="0" anchor="ctr"/>
          <a:lstStyle>
            <a:lvl1pPr algn="r">
              <a:defRPr sz="1100">
                <a:solidFill>
                  <a:schemeClr val="accent1">
                    <a:lumMod val="50000"/>
                  </a:schemeClr>
                </a:solidFill>
              </a:defRPr>
            </a:lvl1pPr>
          </a:lstStyle>
          <a:p>
            <a:fld id="{1E56E745-E731-42F7-BC46-83DD513FC98F}" type="datetime1">
              <a:rPr lang="en-US" smtClean="0"/>
              <a:pPr/>
              <a:t>1/12/21</a:t>
            </a:fld>
            <a:endParaRPr lang="en-US" dirty="0"/>
          </a:p>
        </p:txBody>
      </p:sp>
      <p:sp>
        <p:nvSpPr>
          <p:cNvPr id="5" name="Footer Placeholder 4"/>
          <p:cNvSpPr>
            <a:spLocks noGrp="1"/>
          </p:cNvSpPr>
          <p:nvPr>
            <p:ph type="ftr" sz="quarter" idx="3"/>
          </p:nvPr>
        </p:nvSpPr>
        <p:spPr>
          <a:xfrm>
            <a:off x="1637716" y="6629400"/>
            <a:ext cx="9144259" cy="228600"/>
          </a:xfrm>
          <a:prstGeom prst="rect">
            <a:avLst/>
          </a:prstGeom>
        </p:spPr>
        <p:txBody>
          <a:bodyPr vert="horz" lIns="91440" tIns="45720" rIns="91440" bIns="45720" rtlCol="0" anchor="ctr"/>
          <a:lstStyle>
            <a:lvl1pPr algn="l">
              <a:defRPr sz="1100">
                <a:solidFill>
                  <a:schemeClr val="accent1">
                    <a:lumMod val="50000"/>
                  </a:schemeClr>
                </a:solidFill>
              </a:defRPr>
            </a:lvl1pPr>
          </a:lstStyle>
          <a:p>
            <a:r>
              <a:rPr lang="en-US"/>
              <a:t>Add a footer</a:t>
            </a:r>
            <a:endParaRPr lang="en-US" dirty="0"/>
          </a:p>
        </p:txBody>
      </p:sp>
    </p:spTree>
    <p:extLst>
      <p:ext uri="{BB962C8B-B14F-4D97-AF65-F5344CB8AC3E}">
        <p14:creationId xmlns:p14="http://schemas.microsoft.com/office/powerpoint/2010/main" val="264102282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spcBef>
          <a:spcPct val="0"/>
        </a:spcBef>
        <a:buNone/>
        <a:defRPr sz="3400" kern="1200">
          <a:solidFill>
            <a:schemeClr val="accent1">
              <a:lumMod val="75000"/>
            </a:schemeClr>
          </a:solidFill>
          <a:latin typeface="+mj-lt"/>
          <a:ea typeface="+mj-ea"/>
          <a:cs typeface="+mj-cs"/>
        </a:defRPr>
      </a:lvl1pPr>
    </p:titleStyle>
    <p:body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mn-lt"/>
          <a:ea typeface="+mn-ea"/>
          <a:cs typeface="+mn-cs"/>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mn-lt"/>
          <a:ea typeface="+mn-ea"/>
          <a:cs typeface="+mn-cs"/>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emf"/><Relationship Id="rId1" Type="http://schemas.openxmlformats.org/officeDocument/2006/relationships/slideLayout" Target="../slideLayouts/slideLayout7.xml"/><Relationship Id="rId6" Type="http://schemas.openxmlformats.org/officeDocument/2006/relationships/image" Target="../media/image32.emf"/><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emf"/><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24.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emf"/><Relationship Id="rId7" Type="http://schemas.openxmlformats.org/officeDocument/2006/relationships/image" Target="../media/image44.png"/><Relationship Id="rId2" Type="http://schemas.openxmlformats.org/officeDocument/2006/relationships/image" Target="../media/image39.emf"/><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emf"/><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emf"/><Relationship Id="rId7" Type="http://schemas.openxmlformats.org/officeDocument/2006/relationships/image" Target="../media/image51.png"/><Relationship Id="rId2" Type="http://schemas.openxmlformats.org/officeDocument/2006/relationships/image" Target="../media/image47.emf"/><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23.png"/><Relationship Id="rId4" Type="http://schemas.openxmlformats.org/officeDocument/2006/relationships/image" Target="../media/image49.emf"/><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6.emf"/><Relationship Id="rId7"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24.png"/><Relationship Id="rId4" Type="http://schemas.openxmlformats.org/officeDocument/2006/relationships/image" Target="../media/image57.emf"/></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15.emf"/><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0.tiff"/></Relationships>
</file>

<file path=ppt/slides/_rels/slide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6663E5-3A2A-7F4F-9FF9-A2EAFDB1BC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9194713"/>
          </a:xfrm>
          <a:prstGeom prst="rect">
            <a:avLst/>
          </a:prstGeom>
        </p:spPr>
      </p:pic>
      <p:sp>
        <p:nvSpPr>
          <p:cNvPr id="2" name="Title 1">
            <a:extLst>
              <a:ext uri="{FF2B5EF4-FFF2-40B4-BE49-F238E27FC236}">
                <a16:creationId xmlns:a16="http://schemas.microsoft.com/office/drawing/2014/main" id="{239EE362-C43D-B345-BD54-A0ED5908EFD9}"/>
              </a:ext>
            </a:extLst>
          </p:cNvPr>
          <p:cNvSpPr>
            <a:spLocks noGrp="1"/>
          </p:cNvSpPr>
          <p:nvPr>
            <p:ph type="ctrTitle"/>
          </p:nvPr>
        </p:nvSpPr>
        <p:spPr>
          <a:xfrm>
            <a:off x="1205346" y="591127"/>
            <a:ext cx="9781309" cy="2364509"/>
          </a:xfrm>
        </p:spPr>
        <p:style>
          <a:lnRef idx="2">
            <a:schemeClr val="accent3">
              <a:shade val="50000"/>
            </a:schemeClr>
          </a:lnRef>
          <a:fillRef idx="1">
            <a:schemeClr val="accent3"/>
          </a:fillRef>
          <a:effectRef idx="0">
            <a:schemeClr val="accent3"/>
          </a:effectRef>
          <a:fontRef idx="minor">
            <a:schemeClr val="lt1"/>
          </a:fontRef>
        </p:style>
        <p:txBody>
          <a:bodyPr>
            <a:normAutofit fontScale="90000"/>
          </a:bodyPr>
          <a:lstStyle/>
          <a:p>
            <a:r>
              <a:rPr lang="en-US" dirty="0">
                <a:solidFill>
                  <a:schemeClr val="bg1"/>
                </a:solidFill>
              </a:rPr>
              <a:t>Understanding fishing communities through participation networks</a:t>
            </a:r>
          </a:p>
        </p:txBody>
      </p:sp>
      <p:sp>
        <p:nvSpPr>
          <p:cNvPr id="3" name="Subtitle 2">
            <a:extLst>
              <a:ext uri="{FF2B5EF4-FFF2-40B4-BE49-F238E27FC236}">
                <a16:creationId xmlns:a16="http://schemas.microsoft.com/office/drawing/2014/main" id="{2801CE48-051E-B844-BD12-D5FBC83ED5E5}"/>
              </a:ext>
            </a:extLst>
          </p:cNvPr>
          <p:cNvSpPr>
            <a:spLocks noGrp="1"/>
          </p:cNvSpPr>
          <p:nvPr>
            <p:ph type="subTitle" idx="1"/>
          </p:nvPr>
        </p:nvSpPr>
        <p:spPr>
          <a:xfrm>
            <a:off x="8151303" y="3182589"/>
            <a:ext cx="4040697" cy="1655762"/>
          </a:xfrm>
        </p:spPr>
        <p:txBody>
          <a:bodyPr>
            <a:normAutofit/>
          </a:bodyPr>
          <a:lstStyle/>
          <a:p>
            <a:pPr algn="r"/>
            <a:r>
              <a:rPr lang="en-US" dirty="0">
                <a:solidFill>
                  <a:schemeClr val="bg1"/>
                </a:solidFill>
              </a:rPr>
              <a:t>Jameal Samhouri</a:t>
            </a:r>
          </a:p>
          <a:p>
            <a:pPr algn="r"/>
            <a:r>
              <a:rPr lang="en-US" dirty="0">
                <a:solidFill>
                  <a:schemeClr val="bg1"/>
                </a:solidFill>
              </a:rPr>
              <a:t>Mary Fisher, Chris Harvey, Dan Holland, Kelly Andrews, Karma Norman, Amanda Phillips</a:t>
            </a:r>
          </a:p>
        </p:txBody>
      </p:sp>
    </p:spTree>
    <p:extLst>
      <p:ext uri="{BB962C8B-B14F-4D97-AF65-F5344CB8AC3E}">
        <p14:creationId xmlns:p14="http://schemas.microsoft.com/office/powerpoint/2010/main" val="1592816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A580D3-83D3-1B48-B383-648B3D2BD296}"/>
              </a:ext>
            </a:extLst>
          </p:cNvPr>
          <p:cNvPicPr>
            <a:picLocks noChangeAspect="1"/>
          </p:cNvPicPr>
          <p:nvPr/>
        </p:nvPicPr>
        <p:blipFill rotWithShape="1">
          <a:blip r:embed="rId2"/>
          <a:srcRect l="16282" t="5523" b="12833"/>
          <a:stretch/>
        </p:blipFill>
        <p:spPr>
          <a:xfrm>
            <a:off x="8909108" y="109057"/>
            <a:ext cx="9199854" cy="6618915"/>
          </a:xfrm>
          <a:prstGeom prst="rect">
            <a:avLst/>
          </a:prstGeom>
        </p:spPr>
      </p:pic>
      <p:pic>
        <p:nvPicPr>
          <p:cNvPr id="22" name="Picture 21">
            <a:extLst>
              <a:ext uri="{FF2B5EF4-FFF2-40B4-BE49-F238E27FC236}">
                <a16:creationId xmlns:a16="http://schemas.microsoft.com/office/drawing/2014/main" id="{2FE84CE5-6934-044E-8DD7-35A05CA3F654}"/>
              </a:ext>
            </a:extLst>
          </p:cNvPr>
          <p:cNvPicPr>
            <a:picLocks noChangeAspect="1"/>
          </p:cNvPicPr>
          <p:nvPr/>
        </p:nvPicPr>
        <p:blipFill>
          <a:blip r:embed="rId3"/>
          <a:stretch>
            <a:fillRect/>
          </a:stretch>
        </p:blipFill>
        <p:spPr>
          <a:xfrm>
            <a:off x="-218114" y="109057"/>
            <a:ext cx="3048000" cy="3048000"/>
          </a:xfrm>
          <a:prstGeom prst="rect">
            <a:avLst/>
          </a:prstGeom>
        </p:spPr>
      </p:pic>
      <p:sp>
        <p:nvSpPr>
          <p:cNvPr id="23" name="TextBox 22">
            <a:extLst>
              <a:ext uri="{FF2B5EF4-FFF2-40B4-BE49-F238E27FC236}">
                <a16:creationId xmlns:a16="http://schemas.microsoft.com/office/drawing/2014/main" id="{5AC0C579-0573-AA40-8238-745B3EB82B6A}"/>
              </a:ext>
            </a:extLst>
          </p:cNvPr>
          <p:cNvSpPr txBox="1"/>
          <p:nvPr/>
        </p:nvSpPr>
        <p:spPr>
          <a:xfrm>
            <a:off x="276837" y="109057"/>
            <a:ext cx="2478307" cy="646331"/>
          </a:xfrm>
          <a:prstGeom prst="rect">
            <a:avLst/>
          </a:prstGeom>
          <a:noFill/>
        </p:spPr>
        <p:txBody>
          <a:bodyPr wrap="none" rtlCol="0">
            <a:spAutoFit/>
          </a:bodyPr>
          <a:lstStyle/>
          <a:p>
            <a:r>
              <a:rPr lang="en-US" dirty="0"/>
              <a:t>North Washington Coast</a:t>
            </a:r>
          </a:p>
          <a:p>
            <a:endParaRPr lang="en-US" dirty="0"/>
          </a:p>
        </p:txBody>
      </p:sp>
      <p:pic>
        <p:nvPicPr>
          <p:cNvPr id="25" name="Picture 24">
            <a:extLst>
              <a:ext uri="{FF2B5EF4-FFF2-40B4-BE49-F238E27FC236}">
                <a16:creationId xmlns:a16="http://schemas.microsoft.com/office/drawing/2014/main" id="{324CE92E-F428-6940-9366-B67917A351CF}"/>
              </a:ext>
            </a:extLst>
          </p:cNvPr>
          <p:cNvPicPr>
            <a:picLocks noChangeAspect="1"/>
          </p:cNvPicPr>
          <p:nvPr/>
        </p:nvPicPr>
        <p:blipFill>
          <a:blip r:embed="rId4"/>
          <a:stretch>
            <a:fillRect/>
          </a:stretch>
        </p:blipFill>
        <p:spPr>
          <a:xfrm>
            <a:off x="2613170" y="202035"/>
            <a:ext cx="3048000" cy="3048000"/>
          </a:xfrm>
          <a:prstGeom prst="rect">
            <a:avLst/>
          </a:prstGeom>
        </p:spPr>
      </p:pic>
      <p:sp>
        <p:nvSpPr>
          <p:cNvPr id="26" name="TextBox 25">
            <a:extLst>
              <a:ext uri="{FF2B5EF4-FFF2-40B4-BE49-F238E27FC236}">
                <a16:creationId xmlns:a16="http://schemas.microsoft.com/office/drawing/2014/main" id="{C444ACF9-48F4-4E40-A9A8-6C196FFFBDBF}"/>
              </a:ext>
            </a:extLst>
          </p:cNvPr>
          <p:cNvSpPr txBox="1"/>
          <p:nvPr/>
        </p:nvSpPr>
        <p:spPr>
          <a:xfrm>
            <a:off x="3663618" y="130218"/>
            <a:ext cx="1369349" cy="369332"/>
          </a:xfrm>
          <a:prstGeom prst="rect">
            <a:avLst/>
          </a:prstGeom>
          <a:noFill/>
        </p:spPr>
        <p:txBody>
          <a:bodyPr wrap="none" rtlCol="0">
            <a:spAutoFit/>
          </a:bodyPr>
          <a:lstStyle/>
          <a:p>
            <a:r>
              <a:rPr lang="en-US" dirty="0"/>
              <a:t>Puget Sound</a:t>
            </a:r>
          </a:p>
        </p:txBody>
      </p:sp>
      <p:pic>
        <p:nvPicPr>
          <p:cNvPr id="28" name="Picture 27">
            <a:extLst>
              <a:ext uri="{FF2B5EF4-FFF2-40B4-BE49-F238E27FC236}">
                <a16:creationId xmlns:a16="http://schemas.microsoft.com/office/drawing/2014/main" id="{94F4DD6F-5A9E-8B4A-A65C-38DA0556D798}"/>
              </a:ext>
            </a:extLst>
          </p:cNvPr>
          <p:cNvPicPr>
            <a:picLocks noChangeAspect="1"/>
          </p:cNvPicPr>
          <p:nvPr/>
        </p:nvPicPr>
        <p:blipFill>
          <a:blip r:embed="rId5"/>
          <a:stretch>
            <a:fillRect/>
          </a:stretch>
        </p:blipFill>
        <p:spPr>
          <a:xfrm>
            <a:off x="5658374" y="109057"/>
            <a:ext cx="3048000" cy="3048000"/>
          </a:xfrm>
          <a:prstGeom prst="rect">
            <a:avLst/>
          </a:prstGeom>
        </p:spPr>
      </p:pic>
      <p:sp>
        <p:nvSpPr>
          <p:cNvPr id="29" name="TextBox 28">
            <a:extLst>
              <a:ext uri="{FF2B5EF4-FFF2-40B4-BE49-F238E27FC236}">
                <a16:creationId xmlns:a16="http://schemas.microsoft.com/office/drawing/2014/main" id="{40303D9F-9E24-EB40-BA3D-B690280CBA7B}"/>
              </a:ext>
            </a:extLst>
          </p:cNvPr>
          <p:cNvSpPr txBox="1"/>
          <p:nvPr/>
        </p:nvSpPr>
        <p:spPr>
          <a:xfrm>
            <a:off x="6283353" y="109057"/>
            <a:ext cx="1875578" cy="369332"/>
          </a:xfrm>
          <a:prstGeom prst="rect">
            <a:avLst/>
          </a:prstGeom>
          <a:noFill/>
        </p:spPr>
        <p:txBody>
          <a:bodyPr wrap="none" rtlCol="0">
            <a:spAutoFit/>
          </a:bodyPr>
          <a:lstStyle/>
          <a:p>
            <a:r>
              <a:rPr lang="en-US" dirty="0"/>
              <a:t>Washington Coast</a:t>
            </a:r>
          </a:p>
        </p:txBody>
      </p:sp>
      <p:pic>
        <p:nvPicPr>
          <p:cNvPr id="16" name="Picture 15">
            <a:extLst>
              <a:ext uri="{FF2B5EF4-FFF2-40B4-BE49-F238E27FC236}">
                <a16:creationId xmlns:a16="http://schemas.microsoft.com/office/drawing/2014/main" id="{330B1419-F35F-EB48-82B9-1EC62DC5C9D3}"/>
              </a:ext>
            </a:extLst>
          </p:cNvPr>
          <p:cNvPicPr>
            <a:picLocks noChangeAspect="1"/>
          </p:cNvPicPr>
          <p:nvPr/>
        </p:nvPicPr>
        <p:blipFill rotWithShape="1">
          <a:blip r:embed="rId6"/>
          <a:srcRect l="50240" t="23097" r="21569" b="59001"/>
          <a:stretch/>
        </p:blipFill>
        <p:spPr>
          <a:xfrm>
            <a:off x="9535911" y="1149292"/>
            <a:ext cx="3097909" cy="1451295"/>
          </a:xfrm>
          <a:prstGeom prst="rect">
            <a:avLst/>
          </a:prstGeom>
        </p:spPr>
      </p:pic>
    </p:spTree>
    <p:extLst>
      <p:ext uri="{BB962C8B-B14F-4D97-AF65-F5344CB8AC3E}">
        <p14:creationId xmlns:p14="http://schemas.microsoft.com/office/powerpoint/2010/main" val="3115668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A580D3-83D3-1B48-B383-648B3D2BD296}"/>
              </a:ext>
            </a:extLst>
          </p:cNvPr>
          <p:cNvPicPr>
            <a:picLocks noChangeAspect="1"/>
          </p:cNvPicPr>
          <p:nvPr/>
        </p:nvPicPr>
        <p:blipFill rotWithShape="1">
          <a:blip r:embed="rId2"/>
          <a:srcRect l="16282" t="5523" b="12833"/>
          <a:stretch/>
        </p:blipFill>
        <p:spPr>
          <a:xfrm>
            <a:off x="8909108" y="109057"/>
            <a:ext cx="9199854" cy="6618915"/>
          </a:xfrm>
          <a:prstGeom prst="rect">
            <a:avLst/>
          </a:prstGeom>
        </p:spPr>
      </p:pic>
      <p:sp>
        <p:nvSpPr>
          <p:cNvPr id="30" name="TextBox 29">
            <a:extLst>
              <a:ext uri="{FF2B5EF4-FFF2-40B4-BE49-F238E27FC236}">
                <a16:creationId xmlns:a16="http://schemas.microsoft.com/office/drawing/2014/main" id="{7830FBB0-4163-2E49-B4A6-209DE11B7310}"/>
              </a:ext>
            </a:extLst>
          </p:cNvPr>
          <p:cNvSpPr txBox="1"/>
          <p:nvPr/>
        </p:nvSpPr>
        <p:spPr>
          <a:xfrm>
            <a:off x="1066646" y="109057"/>
            <a:ext cx="845103" cy="369332"/>
          </a:xfrm>
          <a:prstGeom prst="rect">
            <a:avLst/>
          </a:prstGeom>
          <a:noFill/>
        </p:spPr>
        <p:txBody>
          <a:bodyPr wrap="square" rtlCol="0">
            <a:spAutoFit/>
          </a:bodyPr>
          <a:lstStyle/>
          <a:p>
            <a:r>
              <a:rPr lang="en-US" dirty="0"/>
              <a:t>Astoria</a:t>
            </a:r>
          </a:p>
        </p:txBody>
      </p:sp>
      <p:sp>
        <p:nvSpPr>
          <p:cNvPr id="31" name="TextBox 30">
            <a:extLst>
              <a:ext uri="{FF2B5EF4-FFF2-40B4-BE49-F238E27FC236}">
                <a16:creationId xmlns:a16="http://schemas.microsoft.com/office/drawing/2014/main" id="{B9AA34E5-9056-CE48-AA84-DB03FA42B9E9}"/>
              </a:ext>
            </a:extLst>
          </p:cNvPr>
          <p:cNvSpPr txBox="1"/>
          <p:nvPr/>
        </p:nvSpPr>
        <p:spPr>
          <a:xfrm>
            <a:off x="3638451" y="130218"/>
            <a:ext cx="1098378" cy="369332"/>
          </a:xfrm>
          <a:prstGeom prst="rect">
            <a:avLst/>
          </a:prstGeom>
          <a:noFill/>
        </p:spPr>
        <p:txBody>
          <a:bodyPr wrap="none" rtlCol="0">
            <a:spAutoFit/>
          </a:bodyPr>
          <a:lstStyle/>
          <a:p>
            <a:r>
              <a:rPr lang="en-US" dirty="0"/>
              <a:t>Tillamook</a:t>
            </a:r>
          </a:p>
        </p:txBody>
      </p:sp>
      <p:sp>
        <p:nvSpPr>
          <p:cNvPr id="32" name="TextBox 31">
            <a:extLst>
              <a:ext uri="{FF2B5EF4-FFF2-40B4-BE49-F238E27FC236}">
                <a16:creationId xmlns:a16="http://schemas.microsoft.com/office/drawing/2014/main" id="{967BF97E-0F66-9043-9379-317C3F1074C5}"/>
              </a:ext>
            </a:extLst>
          </p:cNvPr>
          <p:cNvSpPr txBox="1"/>
          <p:nvPr/>
        </p:nvSpPr>
        <p:spPr>
          <a:xfrm>
            <a:off x="6258186" y="109057"/>
            <a:ext cx="1013867" cy="369332"/>
          </a:xfrm>
          <a:prstGeom prst="rect">
            <a:avLst/>
          </a:prstGeom>
          <a:noFill/>
        </p:spPr>
        <p:txBody>
          <a:bodyPr wrap="none" rtlCol="0">
            <a:spAutoFit/>
          </a:bodyPr>
          <a:lstStyle/>
          <a:p>
            <a:r>
              <a:rPr lang="en-US" dirty="0"/>
              <a:t>Newport</a:t>
            </a:r>
          </a:p>
        </p:txBody>
      </p:sp>
      <p:sp>
        <p:nvSpPr>
          <p:cNvPr id="33" name="TextBox 32">
            <a:extLst>
              <a:ext uri="{FF2B5EF4-FFF2-40B4-BE49-F238E27FC236}">
                <a16:creationId xmlns:a16="http://schemas.microsoft.com/office/drawing/2014/main" id="{54229CF9-06FD-4547-8490-9C10FB728352}"/>
              </a:ext>
            </a:extLst>
          </p:cNvPr>
          <p:cNvSpPr txBox="1"/>
          <p:nvPr/>
        </p:nvSpPr>
        <p:spPr>
          <a:xfrm>
            <a:off x="881787" y="3018315"/>
            <a:ext cx="1029962" cy="369332"/>
          </a:xfrm>
          <a:prstGeom prst="rect">
            <a:avLst/>
          </a:prstGeom>
          <a:noFill/>
        </p:spPr>
        <p:txBody>
          <a:bodyPr wrap="none" rtlCol="0">
            <a:spAutoFit/>
          </a:bodyPr>
          <a:lstStyle/>
          <a:p>
            <a:r>
              <a:rPr lang="en-US" dirty="0"/>
              <a:t>Coos Bay</a:t>
            </a:r>
          </a:p>
        </p:txBody>
      </p:sp>
      <p:pic>
        <p:nvPicPr>
          <p:cNvPr id="35" name="Picture 34">
            <a:extLst>
              <a:ext uri="{FF2B5EF4-FFF2-40B4-BE49-F238E27FC236}">
                <a16:creationId xmlns:a16="http://schemas.microsoft.com/office/drawing/2014/main" id="{A0EE2E88-5420-7F4F-A3F0-1188F9F792C5}"/>
              </a:ext>
            </a:extLst>
          </p:cNvPr>
          <p:cNvPicPr>
            <a:picLocks noChangeAspect="1"/>
          </p:cNvPicPr>
          <p:nvPr/>
        </p:nvPicPr>
        <p:blipFill>
          <a:blip r:embed="rId3"/>
          <a:stretch>
            <a:fillRect/>
          </a:stretch>
        </p:blipFill>
        <p:spPr>
          <a:xfrm>
            <a:off x="0" y="180874"/>
            <a:ext cx="3048000" cy="3048000"/>
          </a:xfrm>
          <a:prstGeom prst="rect">
            <a:avLst/>
          </a:prstGeom>
        </p:spPr>
      </p:pic>
      <p:pic>
        <p:nvPicPr>
          <p:cNvPr id="37" name="Picture 36">
            <a:extLst>
              <a:ext uri="{FF2B5EF4-FFF2-40B4-BE49-F238E27FC236}">
                <a16:creationId xmlns:a16="http://schemas.microsoft.com/office/drawing/2014/main" id="{0B9FE53F-9D5B-0A47-B877-EE792CDCC1FC}"/>
              </a:ext>
            </a:extLst>
          </p:cNvPr>
          <p:cNvPicPr>
            <a:picLocks noChangeAspect="1"/>
          </p:cNvPicPr>
          <p:nvPr/>
        </p:nvPicPr>
        <p:blipFill>
          <a:blip r:embed="rId4"/>
          <a:stretch>
            <a:fillRect/>
          </a:stretch>
        </p:blipFill>
        <p:spPr>
          <a:xfrm>
            <a:off x="2616144" y="180874"/>
            <a:ext cx="3048000" cy="3048000"/>
          </a:xfrm>
          <a:prstGeom prst="rect">
            <a:avLst/>
          </a:prstGeom>
        </p:spPr>
      </p:pic>
      <p:pic>
        <p:nvPicPr>
          <p:cNvPr id="39" name="Picture 38">
            <a:extLst>
              <a:ext uri="{FF2B5EF4-FFF2-40B4-BE49-F238E27FC236}">
                <a16:creationId xmlns:a16="http://schemas.microsoft.com/office/drawing/2014/main" id="{4AAC2EBC-92D2-D740-BEC0-6ADB6623F8A2}"/>
              </a:ext>
            </a:extLst>
          </p:cNvPr>
          <p:cNvPicPr>
            <a:picLocks noChangeAspect="1"/>
          </p:cNvPicPr>
          <p:nvPr/>
        </p:nvPicPr>
        <p:blipFill>
          <a:blip r:embed="rId5"/>
          <a:stretch>
            <a:fillRect/>
          </a:stretch>
        </p:blipFill>
        <p:spPr>
          <a:xfrm>
            <a:off x="5272831" y="180874"/>
            <a:ext cx="3048000" cy="3048000"/>
          </a:xfrm>
          <a:prstGeom prst="rect">
            <a:avLst/>
          </a:prstGeom>
        </p:spPr>
      </p:pic>
      <p:pic>
        <p:nvPicPr>
          <p:cNvPr id="16" name="Picture 15">
            <a:extLst>
              <a:ext uri="{FF2B5EF4-FFF2-40B4-BE49-F238E27FC236}">
                <a16:creationId xmlns:a16="http://schemas.microsoft.com/office/drawing/2014/main" id="{9B5CE6A4-72E4-234D-9649-F3DB07EDF39D}"/>
              </a:ext>
            </a:extLst>
          </p:cNvPr>
          <p:cNvPicPr>
            <a:picLocks noChangeAspect="1"/>
          </p:cNvPicPr>
          <p:nvPr/>
        </p:nvPicPr>
        <p:blipFill rotWithShape="1">
          <a:blip r:embed="rId6"/>
          <a:srcRect l="50240" t="40010" r="31078" b="33707"/>
          <a:stretch/>
        </p:blipFill>
        <p:spPr>
          <a:xfrm>
            <a:off x="9830648" y="1256843"/>
            <a:ext cx="2052927" cy="2130804"/>
          </a:xfrm>
          <a:prstGeom prst="rect">
            <a:avLst/>
          </a:prstGeom>
        </p:spPr>
      </p:pic>
      <p:pic>
        <p:nvPicPr>
          <p:cNvPr id="4" name="Picture 3">
            <a:extLst>
              <a:ext uri="{FF2B5EF4-FFF2-40B4-BE49-F238E27FC236}">
                <a16:creationId xmlns:a16="http://schemas.microsoft.com/office/drawing/2014/main" id="{946AE66D-4258-D746-BC28-D59BBCBAC5C7}"/>
              </a:ext>
            </a:extLst>
          </p:cNvPr>
          <p:cNvPicPr>
            <a:picLocks noChangeAspect="1"/>
          </p:cNvPicPr>
          <p:nvPr/>
        </p:nvPicPr>
        <p:blipFill>
          <a:blip r:embed="rId7"/>
          <a:stretch>
            <a:fillRect/>
          </a:stretch>
        </p:blipFill>
        <p:spPr>
          <a:xfrm>
            <a:off x="-178196" y="3018315"/>
            <a:ext cx="3048000" cy="3048000"/>
          </a:xfrm>
          <a:prstGeom prst="rect">
            <a:avLst/>
          </a:prstGeom>
        </p:spPr>
      </p:pic>
      <p:sp>
        <p:nvSpPr>
          <p:cNvPr id="19" name="TextBox 18">
            <a:extLst>
              <a:ext uri="{FF2B5EF4-FFF2-40B4-BE49-F238E27FC236}">
                <a16:creationId xmlns:a16="http://schemas.microsoft.com/office/drawing/2014/main" id="{C2AB1ED8-5339-364C-851C-5FE83FB22193}"/>
              </a:ext>
            </a:extLst>
          </p:cNvPr>
          <p:cNvSpPr txBox="1"/>
          <p:nvPr/>
        </p:nvSpPr>
        <p:spPr>
          <a:xfrm>
            <a:off x="3241691" y="3022293"/>
            <a:ext cx="1819722" cy="369332"/>
          </a:xfrm>
          <a:prstGeom prst="rect">
            <a:avLst/>
          </a:prstGeom>
          <a:noFill/>
        </p:spPr>
        <p:txBody>
          <a:bodyPr wrap="square" rtlCol="0">
            <a:spAutoFit/>
          </a:bodyPr>
          <a:lstStyle/>
          <a:p>
            <a:pPr algn="ctr"/>
            <a:r>
              <a:rPr lang="en-US" dirty="0"/>
              <a:t>Brookings</a:t>
            </a:r>
          </a:p>
        </p:txBody>
      </p:sp>
      <p:pic>
        <p:nvPicPr>
          <p:cNvPr id="6" name="Picture 5">
            <a:extLst>
              <a:ext uri="{FF2B5EF4-FFF2-40B4-BE49-F238E27FC236}">
                <a16:creationId xmlns:a16="http://schemas.microsoft.com/office/drawing/2014/main" id="{3EB5C10C-0A68-4643-BA39-AB045215875A}"/>
              </a:ext>
            </a:extLst>
          </p:cNvPr>
          <p:cNvPicPr>
            <a:picLocks noChangeAspect="1"/>
          </p:cNvPicPr>
          <p:nvPr/>
        </p:nvPicPr>
        <p:blipFill>
          <a:blip r:embed="rId8"/>
          <a:stretch>
            <a:fillRect/>
          </a:stretch>
        </p:blipFill>
        <p:spPr>
          <a:xfrm>
            <a:off x="2780320" y="3018315"/>
            <a:ext cx="3048000" cy="3048000"/>
          </a:xfrm>
          <a:prstGeom prst="rect">
            <a:avLst/>
          </a:prstGeom>
        </p:spPr>
      </p:pic>
    </p:spTree>
    <p:extLst>
      <p:ext uri="{BB962C8B-B14F-4D97-AF65-F5344CB8AC3E}">
        <p14:creationId xmlns:p14="http://schemas.microsoft.com/office/powerpoint/2010/main" val="2758250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A580D3-83D3-1B48-B383-648B3D2BD296}"/>
              </a:ext>
            </a:extLst>
          </p:cNvPr>
          <p:cNvPicPr>
            <a:picLocks noChangeAspect="1"/>
          </p:cNvPicPr>
          <p:nvPr/>
        </p:nvPicPr>
        <p:blipFill rotWithShape="1">
          <a:blip r:embed="rId2"/>
          <a:srcRect l="16282" t="5523" b="12833"/>
          <a:stretch/>
        </p:blipFill>
        <p:spPr>
          <a:xfrm>
            <a:off x="8909108" y="109057"/>
            <a:ext cx="9199854" cy="6618915"/>
          </a:xfrm>
          <a:prstGeom prst="rect">
            <a:avLst/>
          </a:prstGeom>
        </p:spPr>
      </p:pic>
      <p:sp>
        <p:nvSpPr>
          <p:cNvPr id="30" name="TextBox 29">
            <a:extLst>
              <a:ext uri="{FF2B5EF4-FFF2-40B4-BE49-F238E27FC236}">
                <a16:creationId xmlns:a16="http://schemas.microsoft.com/office/drawing/2014/main" id="{7830FBB0-4163-2E49-B4A6-209DE11B7310}"/>
              </a:ext>
            </a:extLst>
          </p:cNvPr>
          <p:cNvSpPr txBox="1"/>
          <p:nvPr/>
        </p:nvSpPr>
        <p:spPr>
          <a:xfrm>
            <a:off x="637563" y="109057"/>
            <a:ext cx="2063691" cy="369332"/>
          </a:xfrm>
          <a:prstGeom prst="rect">
            <a:avLst/>
          </a:prstGeom>
          <a:noFill/>
        </p:spPr>
        <p:txBody>
          <a:bodyPr wrap="square" rtlCol="0">
            <a:spAutoFit/>
          </a:bodyPr>
          <a:lstStyle/>
          <a:p>
            <a:pPr algn="ctr"/>
            <a:r>
              <a:rPr lang="en-US" dirty="0"/>
              <a:t>Crescent City</a:t>
            </a:r>
          </a:p>
        </p:txBody>
      </p:sp>
      <p:sp>
        <p:nvSpPr>
          <p:cNvPr id="31" name="TextBox 30">
            <a:extLst>
              <a:ext uri="{FF2B5EF4-FFF2-40B4-BE49-F238E27FC236}">
                <a16:creationId xmlns:a16="http://schemas.microsoft.com/office/drawing/2014/main" id="{B9AA34E5-9056-CE48-AA84-DB03FA42B9E9}"/>
              </a:ext>
            </a:extLst>
          </p:cNvPr>
          <p:cNvSpPr txBox="1"/>
          <p:nvPr/>
        </p:nvSpPr>
        <p:spPr>
          <a:xfrm>
            <a:off x="3638451" y="130218"/>
            <a:ext cx="822085" cy="369332"/>
          </a:xfrm>
          <a:prstGeom prst="rect">
            <a:avLst/>
          </a:prstGeom>
          <a:noFill/>
        </p:spPr>
        <p:txBody>
          <a:bodyPr wrap="none" rtlCol="0">
            <a:spAutoFit/>
          </a:bodyPr>
          <a:lstStyle/>
          <a:p>
            <a:r>
              <a:rPr lang="en-US" dirty="0"/>
              <a:t>Eureka</a:t>
            </a:r>
          </a:p>
        </p:txBody>
      </p:sp>
      <p:sp>
        <p:nvSpPr>
          <p:cNvPr id="32" name="TextBox 31">
            <a:extLst>
              <a:ext uri="{FF2B5EF4-FFF2-40B4-BE49-F238E27FC236}">
                <a16:creationId xmlns:a16="http://schemas.microsoft.com/office/drawing/2014/main" id="{967BF97E-0F66-9043-9379-317C3F1074C5}"/>
              </a:ext>
            </a:extLst>
          </p:cNvPr>
          <p:cNvSpPr txBox="1"/>
          <p:nvPr/>
        </p:nvSpPr>
        <p:spPr>
          <a:xfrm>
            <a:off x="6258186" y="109057"/>
            <a:ext cx="1150315" cy="369332"/>
          </a:xfrm>
          <a:prstGeom prst="rect">
            <a:avLst/>
          </a:prstGeom>
          <a:noFill/>
        </p:spPr>
        <p:txBody>
          <a:bodyPr wrap="none" rtlCol="0">
            <a:spAutoFit/>
          </a:bodyPr>
          <a:lstStyle/>
          <a:p>
            <a:r>
              <a:rPr lang="en-US" dirty="0"/>
              <a:t>Fort Bragg</a:t>
            </a:r>
          </a:p>
        </p:txBody>
      </p:sp>
      <p:sp>
        <p:nvSpPr>
          <p:cNvPr id="33" name="TextBox 32">
            <a:extLst>
              <a:ext uri="{FF2B5EF4-FFF2-40B4-BE49-F238E27FC236}">
                <a16:creationId xmlns:a16="http://schemas.microsoft.com/office/drawing/2014/main" id="{54229CF9-06FD-4547-8490-9C10FB728352}"/>
              </a:ext>
            </a:extLst>
          </p:cNvPr>
          <p:cNvSpPr txBox="1"/>
          <p:nvPr/>
        </p:nvSpPr>
        <p:spPr>
          <a:xfrm>
            <a:off x="881787" y="3018315"/>
            <a:ext cx="1272528" cy="369332"/>
          </a:xfrm>
          <a:prstGeom prst="rect">
            <a:avLst/>
          </a:prstGeom>
          <a:noFill/>
        </p:spPr>
        <p:txBody>
          <a:bodyPr wrap="none" rtlCol="0">
            <a:spAutoFit/>
          </a:bodyPr>
          <a:lstStyle/>
          <a:p>
            <a:r>
              <a:rPr lang="en-US" dirty="0"/>
              <a:t>Bodega Bay</a:t>
            </a:r>
          </a:p>
        </p:txBody>
      </p:sp>
      <p:sp>
        <p:nvSpPr>
          <p:cNvPr id="19" name="TextBox 18">
            <a:extLst>
              <a:ext uri="{FF2B5EF4-FFF2-40B4-BE49-F238E27FC236}">
                <a16:creationId xmlns:a16="http://schemas.microsoft.com/office/drawing/2014/main" id="{C2AB1ED8-5339-364C-851C-5FE83FB22193}"/>
              </a:ext>
            </a:extLst>
          </p:cNvPr>
          <p:cNvSpPr txBox="1"/>
          <p:nvPr/>
        </p:nvSpPr>
        <p:spPr>
          <a:xfrm>
            <a:off x="3241691" y="3022293"/>
            <a:ext cx="1819722" cy="369332"/>
          </a:xfrm>
          <a:prstGeom prst="rect">
            <a:avLst/>
          </a:prstGeom>
          <a:noFill/>
        </p:spPr>
        <p:txBody>
          <a:bodyPr wrap="square" rtlCol="0">
            <a:spAutoFit/>
          </a:bodyPr>
          <a:lstStyle/>
          <a:p>
            <a:pPr algn="ctr"/>
            <a:r>
              <a:rPr lang="en-US" dirty="0"/>
              <a:t>San Francisco</a:t>
            </a:r>
          </a:p>
        </p:txBody>
      </p:sp>
      <p:pic>
        <p:nvPicPr>
          <p:cNvPr id="14" name="Picture 13">
            <a:extLst>
              <a:ext uri="{FF2B5EF4-FFF2-40B4-BE49-F238E27FC236}">
                <a16:creationId xmlns:a16="http://schemas.microsoft.com/office/drawing/2014/main" id="{610AD05D-4138-F44B-90A6-16E96C94ED5D}"/>
              </a:ext>
            </a:extLst>
          </p:cNvPr>
          <p:cNvPicPr>
            <a:picLocks noChangeAspect="1"/>
          </p:cNvPicPr>
          <p:nvPr/>
        </p:nvPicPr>
        <p:blipFill rotWithShape="1">
          <a:blip r:embed="rId3"/>
          <a:srcRect l="51843" t="66496" r="32820" b="30732"/>
          <a:stretch/>
        </p:blipFill>
        <p:spPr>
          <a:xfrm>
            <a:off x="10055270" y="2852257"/>
            <a:ext cx="1685436" cy="224781"/>
          </a:xfrm>
          <a:prstGeom prst="rect">
            <a:avLst/>
          </a:prstGeom>
        </p:spPr>
      </p:pic>
      <p:pic>
        <p:nvPicPr>
          <p:cNvPr id="17" name="Picture 16">
            <a:extLst>
              <a:ext uri="{FF2B5EF4-FFF2-40B4-BE49-F238E27FC236}">
                <a16:creationId xmlns:a16="http://schemas.microsoft.com/office/drawing/2014/main" id="{5B0C711C-D7B2-DD45-BB3E-E1AEECDFB6AB}"/>
              </a:ext>
            </a:extLst>
          </p:cNvPr>
          <p:cNvPicPr>
            <a:picLocks noChangeAspect="1"/>
          </p:cNvPicPr>
          <p:nvPr/>
        </p:nvPicPr>
        <p:blipFill rotWithShape="1">
          <a:blip r:embed="rId4"/>
          <a:srcRect l="77560" t="23097" r="5645" b="58860"/>
          <a:stretch/>
        </p:blipFill>
        <p:spPr>
          <a:xfrm>
            <a:off x="10046881" y="3018315"/>
            <a:ext cx="1845578" cy="1462697"/>
          </a:xfrm>
          <a:prstGeom prst="rect">
            <a:avLst/>
          </a:prstGeom>
        </p:spPr>
      </p:pic>
      <p:pic>
        <p:nvPicPr>
          <p:cNvPr id="5" name="Picture 4">
            <a:extLst>
              <a:ext uri="{FF2B5EF4-FFF2-40B4-BE49-F238E27FC236}">
                <a16:creationId xmlns:a16="http://schemas.microsoft.com/office/drawing/2014/main" id="{600BF7FC-51F7-DF44-959C-4B7B9BC90ABC}"/>
              </a:ext>
            </a:extLst>
          </p:cNvPr>
          <p:cNvPicPr>
            <a:picLocks noChangeAspect="1"/>
          </p:cNvPicPr>
          <p:nvPr/>
        </p:nvPicPr>
        <p:blipFill>
          <a:blip r:embed="rId5"/>
          <a:stretch>
            <a:fillRect/>
          </a:stretch>
        </p:blipFill>
        <p:spPr>
          <a:xfrm>
            <a:off x="0" y="130218"/>
            <a:ext cx="3048000" cy="3048000"/>
          </a:xfrm>
          <a:prstGeom prst="rect">
            <a:avLst/>
          </a:prstGeom>
        </p:spPr>
      </p:pic>
      <p:pic>
        <p:nvPicPr>
          <p:cNvPr id="8" name="Picture 7">
            <a:extLst>
              <a:ext uri="{FF2B5EF4-FFF2-40B4-BE49-F238E27FC236}">
                <a16:creationId xmlns:a16="http://schemas.microsoft.com/office/drawing/2014/main" id="{A6DA1E9E-7BAD-D444-BF18-FCD52995C0B9}"/>
              </a:ext>
            </a:extLst>
          </p:cNvPr>
          <p:cNvPicPr>
            <a:picLocks noChangeAspect="1"/>
          </p:cNvPicPr>
          <p:nvPr/>
        </p:nvPicPr>
        <p:blipFill>
          <a:blip r:embed="rId6"/>
          <a:stretch>
            <a:fillRect/>
          </a:stretch>
        </p:blipFill>
        <p:spPr>
          <a:xfrm>
            <a:off x="2540852" y="158959"/>
            <a:ext cx="3048000" cy="3048000"/>
          </a:xfrm>
          <a:prstGeom prst="rect">
            <a:avLst/>
          </a:prstGeom>
        </p:spPr>
      </p:pic>
      <p:pic>
        <p:nvPicPr>
          <p:cNvPr id="10" name="Picture 9">
            <a:extLst>
              <a:ext uri="{FF2B5EF4-FFF2-40B4-BE49-F238E27FC236}">
                <a16:creationId xmlns:a16="http://schemas.microsoft.com/office/drawing/2014/main" id="{47A7F454-84C5-C842-A9FD-63BA113459D8}"/>
              </a:ext>
            </a:extLst>
          </p:cNvPr>
          <p:cNvPicPr>
            <a:picLocks noChangeAspect="1"/>
          </p:cNvPicPr>
          <p:nvPr/>
        </p:nvPicPr>
        <p:blipFill>
          <a:blip r:embed="rId7"/>
          <a:stretch>
            <a:fillRect/>
          </a:stretch>
        </p:blipFill>
        <p:spPr>
          <a:xfrm>
            <a:off x="5197541" y="130218"/>
            <a:ext cx="3048000" cy="3048000"/>
          </a:xfrm>
          <a:prstGeom prst="rect">
            <a:avLst/>
          </a:prstGeom>
        </p:spPr>
      </p:pic>
      <p:pic>
        <p:nvPicPr>
          <p:cNvPr id="12" name="Picture 11">
            <a:extLst>
              <a:ext uri="{FF2B5EF4-FFF2-40B4-BE49-F238E27FC236}">
                <a16:creationId xmlns:a16="http://schemas.microsoft.com/office/drawing/2014/main" id="{1CF57457-16C7-0F40-8BAC-6E2409C17446}"/>
              </a:ext>
            </a:extLst>
          </p:cNvPr>
          <p:cNvPicPr>
            <a:picLocks noChangeAspect="1"/>
          </p:cNvPicPr>
          <p:nvPr/>
        </p:nvPicPr>
        <p:blipFill>
          <a:blip r:embed="rId8"/>
          <a:stretch>
            <a:fillRect/>
          </a:stretch>
        </p:blipFill>
        <p:spPr>
          <a:xfrm>
            <a:off x="-115837" y="3178218"/>
            <a:ext cx="3048000" cy="3048000"/>
          </a:xfrm>
          <a:prstGeom prst="rect">
            <a:avLst/>
          </a:prstGeom>
        </p:spPr>
      </p:pic>
      <p:pic>
        <p:nvPicPr>
          <p:cNvPr id="18" name="Picture 17">
            <a:extLst>
              <a:ext uri="{FF2B5EF4-FFF2-40B4-BE49-F238E27FC236}">
                <a16:creationId xmlns:a16="http://schemas.microsoft.com/office/drawing/2014/main" id="{BB8E6DDE-C213-7F43-A12E-4360F2B2D492}"/>
              </a:ext>
            </a:extLst>
          </p:cNvPr>
          <p:cNvPicPr>
            <a:picLocks noChangeAspect="1"/>
          </p:cNvPicPr>
          <p:nvPr/>
        </p:nvPicPr>
        <p:blipFill>
          <a:blip r:embed="rId9"/>
          <a:stretch>
            <a:fillRect/>
          </a:stretch>
        </p:blipFill>
        <p:spPr>
          <a:xfrm>
            <a:off x="2540852" y="3206959"/>
            <a:ext cx="3048000" cy="3048000"/>
          </a:xfrm>
          <a:prstGeom prst="rect">
            <a:avLst/>
          </a:prstGeom>
        </p:spPr>
      </p:pic>
    </p:spTree>
    <p:extLst>
      <p:ext uri="{BB962C8B-B14F-4D97-AF65-F5344CB8AC3E}">
        <p14:creationId xmlns:p14="http://schemas.microsoft.com/office/powerpoint/2010/main" val="3334028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A580D3-83D3-1B48-B383-648B3D2BD296}"/>
              </a:ext>
            </a:extLst>
          </p:cNvPr>
          <p:cNvPicPr>
            <a:picLocks noChangeAspect="1"/>
          </p:cNvPicPr>
          <p:nvPr/>
        </p:nvPicPr>
        <p:blipFill rotWithShape="1">
          <a:blip r:embed="rId2"/>
          <a:srcRect l="16282" t="5523" b="12833"/>
          <a:stretch/>
        </p:blipFill>
        <p:spPr>
          <a:xfrm>
            <a:off x="8909108" y="109057"/>
            <a:ext cx="9199854" cy="6618915"/>
          </a:xfrm>
          <a:prstGeom prst="rect">
            <a:avLst/>
          </a:prstGeom>
        </p:spPr>
      </p:pic>
      <p:sp>
        <p:nvSpPr>
          <p:cNvPr id="30" name="TextBox 29">
            <a:extLst>
              <a:ext uri="{FF2B5EF4-FFF2-40B4-BE49-F238E27FC236}">
                <a16:creationId xmlns:a16="http://schemas.microsoft.com/office/drawing/2014/main" id="{7830FBB0-4163-2E49-B4A6-209DE11B7310}"/>
              </a:ext>
            </a:extLst>
          </p:cNvPr>
          <p:cNvSpPr txBox="1"/>
          <p:nvPr/>
        </p:nvSpPr>
        <p:spPr>
          <a:xfrm>
            <a:off x="556534" y="109057"/>
            <a:ext cx="2063691" cy="369332"/>
          </a:xfrm>
          <a:prstGeom prst="rect">
            <a:avLst/>
          </a:prstGeom>
          <a:noFill/>
        </p:spPr>
        <p:txBody>
          <a:bodyPr wrap="square" rtlCol="0">
            <a:spAutoFit/>
          </a:bodyPr>
          <a:lstStyle/>
          <a:p>
            <a:pPr algn="ctr"/>
            <a:r>
              <a:rPr lang="en-US" dirty="0"/>
              <a:t>Monterey</a:t>
            </a:r>
          </a:p>
        </p:txBody>
      </p:sp>
      <p:sp>
        <p:nvSpPr>
          <p:cNvPr id="31" name="TextBox 30">
            <a:extLst>
              <a:ext uri="{FF2B5EF4-FFF2-40B4-BE49-F238E27FC236}">
                <a16:creationId xmlns:a16="http://schemas.microsoft.com/office/drawing/2014/main" id="{B9AA34E5-9056-CE48-AA84-DB03FA42B9E9}"/>
              </a:ext>
            </a:extLst>
          </p:cNvPr>
          <p:cNvSpPr txBox="1"/>
          <p:nvPr/>
        </p:nvSpPr>
        <p:spPr>
          <a:xfrm>
            <a:off x="3638451" y="130218"/>
            <a:ext cx="1170513" cy="369332"/>
          </a:xfrm>
          <a:prstGeom prst="rect">
            <a:avLst/>
          </a:prstGeom>
          <a:noFill/>
        </p:spPr>
        <p:txBody>
          <a:bodyPr wrap="none" rtlCol="0">
            <a:spAutoFit/>
          </a:bodyPr>
          <a:lstStyle/>
          <a:p>
            <a:r>
              <a:rPr lang="en-US" dirty="0"/>
              <a:t>Morro Bay</a:t>
            </a:r>
          </a:p>
        </p:txBody>
      </p:sp>
      <p:sp>
        <p:nvSpPr>
          <p:cNvPr id="32" name="TextBox 31">
            <a:extLst>
              <a:ext uri="{FF2B5EF4-FFF2-40B4-BE49-F238E27FC236}">
                <a16:creationId xmlns:a16="http://schemas.microsoft.com/office/drawing/2014/main" id="{967BF97E-0F66-9043-9379-317C3F1074C5}"/>
              </a:ext>
            </a:extLst>
          </p:cNvPr>
          <p:cNvSpPr txBox="1"/>
          <p:nvPr/>
        </p:nvSpPr>
        <p:spPr>
          <a:xfrm>
            <a:off x="6258186" y="109057"/>
            <a:ext cx="1492653" cy="369332"/>
          </a:xfrm>
          <a:prstGeom prst="rect">
            <a:avLst/>
          </a:prstGeom>
          <a:noFill/>
        </p:spPr>
        <p:txBody>
          <a:bodyPr wrap="none" rtlCol="0">
            <a:spAutoFit/>
          </a:bodyPr>
          <a:lstStyle/>
          <a:p>
            <a:r>
              <a:rPr lang="en-US" dirty="0"/>
              <a:t>Santa Barbara</a:t>
            </a:r>
          </a:p>
        </p:txBody>
      </p:sp>
      <p:sp>
        <p:nvSpPr>
          <p:cNvPr id="33" name="TextBox 32">
            <a:extLst>
              <a:ext uri="{FF2B5EF4-FFF2-40B4-BE49-F238E27FC236}">
                <a16:creationId xmlns:a16="http://schemas.microsoft.com/office/drawing/2014/main" id="{54229CF9-06FD-4547-8490-9C10FB728352}"/>
              </a:ext>
            </a:extLst>
          </p:cNvPr>
          <p:cNvSpPr txBox="1"/>
          <p:nvPr/>
        </p:nvSpPr>
        <p:spPr>
          <a:xfrm>
            <a:off x="881787" y="3018315"/>
            <a:ext cx="1282402" cy="369332"/>
          </a:xfrm>
          <a:prstGeom prst="rect">
            <a:avLst/>
          </a:prstGeom>
          <a:noFill/>
        </p:spPr>
        <p:txBody>
          <a:bodyPr wrap="none" rtlCol="0">
            <a:spAutoFit/>
          </a:bodyPr>
          <a:lstStyle/>
          <a:p>
            <a:r>
              <a:rPr lang="en-US" dirty="0"/>
              <a:t>Los Angeles</a:t>
            </a:r>
          </a:p>
        </p:txBody>
      </p:sp>
      <p:sp>
        <p:nvSpPr>
          <p:cNvPr id="19" name="TextBox 18">
            <a:extLst>
              <a:ext uri="{FF2B5EF4-FFF2-40B4-BE49-F238E27FC236}">
                <a16:creationId xmlns:a16="http://schemas.microsoft.com/office/drawing/2014/main" id="{C2AB1ED8-5339-364C-851C-5FE83FB22193}"/>
              </a:ext>
            </a:extLst>
          </p:cNvPr>
          <p:cNvSpPr txBox="1"/>
          <p:nvPr/>
        </p:nvSpPr>
        <p:spPr>
          <a:xfrm>
            <a:off x="3241691" y="3022293"/>
            <a:ext cx="1819722" cy="369332"/>
          </a:xfrm>
          <a:prstGeom prst="rect">
            <a:avLst/>
          </a:prstGeom>
          <a:noFill/>
        </p:spPr>
        <p:txBody>
          <a:bodyPr wrap="square" rtlCol="0">
            <a:spAutoFit/>
          </a:bodyPr>
          <a:lstStyle/>
          <a:p>
            <a:pPr algn="ctr"/>
            <a:r>
              <a:rPr lang="en-US" dirty="0"/>
              <a:t>San Diego</a:t>
            </a:r>
          </a:p>
        </p:txBody>
      </p:sp>
      <p:pic>
        <p:nvPicPr>
          <p:cNvPr id="14" name="Picture 13">
            <a:extLst>
              <a:ext uri="{FF2B5EF4-FFF2-40B4-BE49-F238E27FC236}">
                <a16:creationId xmlns:a16="http://schemas.microsoft.com/office/drawing/2014/main" id="{610AD05D-4138-F44B-90A6-16E96C94ED5D}"/>
              </a:ext>
            </a:extLst>
          </p:cNvPr>
          <p:cNvPicPr>
            <a:picLocks noChangeAspect="1"/>
          </p:cNvPicPr>
          <p:nvPr/>
        </p:nvPicPr>
        <p:blipFill rotWithShape="1">
          <a:blip r:embed="rId3"/>
          <a:srcRect l="77829" t="41347" r="4949" b="55653"/>
          <a:stretch/>
        </p:blipFill>
        <p:spPr>
          <a:xfrm>
            <a:off x="10482209" y="5433810"/>
            <a:ext cx="1892576" cy="243280"/>
          </a:xfrm>
          <a:prstGeom prst="rect">
            <a:avLst/>
          </a:prstGeom>
        </p:spPr>
      </p:pic>
      <p:pic>
        <p:nvPicPr>
          <p:cNvPr id="11" name="Picture 10">
            <a:extLst>
              <a:ext uri="{FF2B5EF4-FFF2-40B4-BE49-F238E27FC236}">
                <a16:creationId xmlns:a16="http://schemas.microsoft.com/office/drawing/2014/main" id="{AC472523-D455-BE4C-8E71-44BAE593923C}"/>
              </a:ext>
            </a:extLst>
          </p:cNvPr>
          <p:cNvPicPr>
            <a:picLocks noChangeAspect="1"/>
          </p:cNvPicPr>
          <p:nvPr/>
        </p:nvPicPr>
        <p:blipFill rotWithShape="1">
          <a:blip r:embed="rId4"/>
          <a:srcRect l="77610" t="45087" r="6359" b="37943"/>
          <a:stretch/>
        </p:blipFill>
        <p:spPr>
          <a:xfrm>
            <a:off x="10482209" y="4058016"/>
            <a:ext cx="1761688" cy="1375794"/>
          </a:xfrm>
          <a:prstGeom prst="rect">
            <a:avLst/>
          </a:prstGeom>
        </p:spPr>
      </p:pic>
      <p:pic>
        <p:nvPicPr>
          <p:cNvPr id="4" name="Picture 3">
            <a:extLst>
              <a:ext uri="{FF2B5EF4-FFF2-40B4-BE49-F238E27FC236}">
                <a16:creationId xmlns:a16="http://schemas.microsoft.com/office/drawing/2014/main" id="{AD00EF34-48D3-4542-A5F8-8A130512C7BA}"/>
              </a:ext>
            </a:extLst>
          </p:cNvPr>
          <p:cNvPicPr>
            <a:picLocks noChangeAspect="1"/>
          </p:cNvPicPr>
          <p:nvPr/>
        </p:nvPicPr>
        <p:blipFill>
          <a:blip r:embed="rId5"/>
          <a:stretch>
            <a:fillRect/>
          </a:stretch>
        </p:blipFill>
        <p:spPr>
          <a:xfrm>
            <a:off x="81338" y="224352"/>
            <a:ext cx="3048000" cy="3048000"/>
          </a:xfrm>
          <a:prstGeom prst="rect">
            <a:avLst/>
          </a:prstGeom>
        </p:spPr>
      </p:pic>
      <p:pic>
        <p:nvPicPr>
          <p:cNvPr id="6" name="Picture 5">
            <a:extLst>
              <a:ext uri="{FF2B5EF4-FFF2-40B4-BE49-F238E27FC236}">
                <a16:creationId xmlns:a16="http://schemas.microsoft.com/office/drawing/2014/main" id="{B773E672-2632-B44F-A206-A2675FBD41DD}"/>
              </a:ext>
            </a:extLst>
          </p:cNvPr>
          <p:cNvPicPr>
            <a:picLocks noChangeAspect="1"/>
          </p:cNvPicPr>
          <p:nvPr/>
        </p:nvPicPr>
        <p:blipFill>
          <a:blip r:embed="rId6"/>
          <a:stretch>
            <a:fillRect/>
          </a:stretch>
        </p:blipFill>
        <p:spPr>
          <a:xfrm>
            <a:off x="2670776" y="109057"/>
            <a:ext cx="3048000" cy="3048000"/>
          </a:xfrm>
          <a:prstGeom prst="rect">
            <a:avLst/>
          </a:prstGeom>
        </p:spPr>
      </p:pic>
      <p:pic>
        <p:nvPicPr>
          <p:cNvPr id="8" name="Picture 7">
            <a:extLst>
              <a:ext uri="{FF2B5EF4-FFF2-40B4-BE49-F238E27FC236}">
                <a16:creationId xmlns:a16="http://schemas.microsoft.com/office/drawing/2014/main" id="{D7433630-104E-E24C-A463-142132C6FF0A}"/>
              </a:ext>
            </a:extLst>
          </p:cNvPr>
          <p:cNvPicPr>
            <a:picLocks noChangeAspect="1"/>
          </p:cNvPicPr>
          <p:nvPr/>
        </p:nvPicPr>
        <p:blipFill>
          <a:blip r:embed="rId7"/>
          <a:stretch>
            <a:fillRect/>
          </a:stretch>
        </p:blipFill>
        <p:spPr>
          <a:xfrm>
            <a:off x="5480512" y="92506"/>
            <a:ext cx="3048000" cy="3048000"/>
          </a:xfrm>
          <a:prstGeom prst="rect">
            <a:avLst/>
          </a:prstGeom>
        </p:spPr>
      </p:pic>
      <p:pic>
        <p:nvPicPr>
          <p:cNvPr id="13" name="Picture 12">
            <a:extLst>
              <a:ext uri="{FF2B5EF4-FFF2-40B4-BE49-F238E27FC236}">
                <a16:creationId xmlns:a16="http://schemas.microsoft.com/office/drawing/2014/main" id="{864D115B-ADD3-C949-AD29-903B6A84AB71}"/>
              </a:ext>
            </a:extLst>
          </p:cNvPr>
          <p:cNvPicPr>
            <a:picLocks noChangeAspect="1"/>
          </p:cNvPicPr>
          <p:nvPr/>
        </p:nvPicPr>
        <p:blipFill>
          <a:blip r:embed="rId8"/>
          <a:stretch>
            <a:fillRect/>
          </a:stretch>
        </p:blipFill>
        <p:spPr>
          <a:xfrm>
            <a:off x="-113378" y="3108791"/>
            <a:ext cx="3048000" cy="3048000"/>
          </a:xfrm>
          <a:prstGeom prst="rect">
            <a:avLst/>
          </a:prstGeom>
        </p:spPr>
      </p:pic>
      <p:pic>
        <p:nvPicPr>
          <p:cNvPr id="16" name="Picture 15">
            <a:extLst>
              <a:ext uri="{FF2B5EF4-FFF2-40B4-BE49-F238E27FC236}">
                <a16:creationId xmlns:a16="http://schemas.microsoft.com/office/drawing/2014/main" id="{0769CAD1-F887-7F4E-B9AC-170ACDA0ABFA}"/>
              </a:ext>
            </a:extLst>
          </p:cNvPr>
          <p:cNvPicPr>
            <a:picLocks noChangeAspect="1"/>
          </p:cNvPicPr>
          <p:nvPr/>
        </p:nvPicPr>
        <p:blipFill>
          <a:blip r:embed="rId9"/>
          <a:stretch>
            <a:fillRect/>
          </a:stretch>
        </p:blipFill>
        <p:spPr>
          <a:xfrm>
            <a:off x="2627552" y="3110324"/>
            <a:ext cx="3048000" cy="3048000"/>
          </a:xfrm>
          <a:prstGeom prst="rect">
            <a:avLst/>
          </a:prstGeom>
        </p:spPr>
      </p:pic>
    </p:spTree>
    <p:extLst>
      <p:ext uri="{BB962C8B-B14F-4D97-AF65-F5344CB8AC3E}">
        <p14:creationId xmlns:p14="http://schemas.microsoft.com/office/powerpoint/2010/main" val="1050163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C5A32E-E215-1B49-94DA-2636C7CF7951}"/>
              </a:ext>
            </a:extLst>
          </p:cNvPr>
          <p:cNvSpPr>
            <a:spLocks noGrp="1"/>
          </p:cNvSpPr>
          <p:nvPr>
            <p:ph type="title"/>
          </p:nvPr>
        </p:nvSpPr>
        <p:spPr>
          <a:xfrm>
            <a:off x="293254" y="397837"/>
            <a:ext cx="10515600" cy="1325563"/>
          </a:xfrm>
        </p:spPr>
        <p:txBody>
          <a:bodyPr/>
          <a:lstStyle/>
          <a:p>
            <a:r>
              <a:rPr lang="en-US" dirty="0"/>
              <a:t>Newport over time: less connected?</a:t>
            </a:r>
          </a:p>
        </p:txBody>
      </p:sp>
      <p:sp>
        <p:nvSpPr>
          <p:cNvPr id="3" name="TextBox 2">
            <a:extLst>
              <a:ext uri="{FF2B5EF4-FFF2-40B4-BE49-F238E27FC236}">
                <a16:creationId xmlns:a16="http://schemas.microsoft.com/office/drawing/2014/main" id="{E0851A85-7270-1648-B90D-61FCFCA47EED}"/>
              </a:ext>
            </a:extLst>
          </p:cNvPr>
          <p:cNvSpPr txBox="1"/>
          <p:nvPr/>
        </p:nvSpPr>
        <p:spPr>
          <a:xfrm>
            <a:off x="977227" y="3007114"/>
            <a:ext cx="1212191" cy="461665"/>
          </a:xfrm>
          <a:prstGeom prst="rect">
            <a:avLst/>
          </a:prstGeom>
          <a:noFill/>
        </p:spPr>
        <p:txBody>
          <a:bodyPr wrap="none" rtlCol="0">
            <a:spAutoFit/>
          </a:bodyPr>
          <a:lstStyle/>
          <a:p>
            <a:r>
              <a:rPr lang="en-US" sz="2400" dirty="0"/>
              <a:t>2016-17</a:t>
            </a:r>
          </a:p>
        </p:txBody>
      </p:sp>
      <p:sp>
        <p:nvSpPr>
          <p:cNvPr id="4" name="TextBox 3">
            <a:extLst>
              <a:ext uri="{FF2B5EF4-FFF2-40B4-BE49-F238E27FC236}">
                <a16:creationId xmlns:a16="http://schemas.microsoft.com/office/drawing/2014/main" id="{90C9B2EC-BCBB-3B43-85B0-BF4ECC0BFCA2}"/>
              </a:ext>
            </a:extLst>
          </p:cNvPr>
          <p:cNvSpPr txBox="1"/>
          <p:nvPr/>
        </p:nvSpPr>
        <p:spPr>
          <a:xfrm>
            <a:off x="3857465" y="3007114"/>
            <a:ext cx="1212191" cy="461665"/>
          </a:xfrm>
          <a:prstGeom prst="rect">
            <a:avLst/>
          </a:prstGeom>
          <a:noFill/>
        </p:spPr>
        <p:txBody>
          <a:bodyPr wrap="none" rtlCol="0">
            <a:spAutoFit/>
          </a:bodyPr>
          <a:lstStyle/>
          <a:p>
            <a:r>
              <a:rPr lang="en-US" sz="2400" dirty="0"/>
              <a:t>2017-18</a:t>
            </a:r>
          </a:p>
        </p:txBody>
      </p:sp>
      <p:sp>
        <p:nvSpPr>
          <p:cNvPr id="5" name="TextBox 4">
            <a:extLst>
              <a:ext uri="{FF2B5EF4-FFF2-40B4-BE49-F238E27FC236}">
                <a16:creationId xmlns:a16="http://schemas.microsoft.com/office/drawing/2014/main" id="{7B50F08A-649F-9A44-9FFD-FC148CFC8B85}"/>
              </a:ext>
            </a:extLst>
          </p:cNvPr>
          <p:cNvSpPr txBox="1"/>
          <p:nvPr/>
        </p:nvSpPr>
        <p:spPr>
          <a:xfrm>
            <a:off x="6737703" y="3007114"/>
            <a:ext cx="1212191" cy="461665"/>
          </a:xfrm>
          <a:prstGeom prst="rect">
            <a:avLst/>
          </a:prstGeom>
          <a:noFill/>
        </p:spPr>
        <p:txBody>
          <a:bodyPr wrap="none" rtlCol="0">
            <a:spAutoFit/>
          </a:bodyPr>
          <a:lstStyle/>
          <a:p>
            <a:r>
              <a:rPr lang="en-US" sz="2400" dirty="0"/>
              <a:t>2018-19</a:t>
            </a:r>
          </a:p>
        </p:txBody>
      </p:sp>
      <p:sp>
        <p:nvSpPr>
          <p:cNvPr id="7" name="TextBox 6">
            <a:extLst>
              <a:ext uri="{FF2B5EF4-FFF2-40B4-BE49-F238E27FC236}">
                <a16:creationId xmlns:a16="http://schemas.microsoft.com/office/drawing/2014/main" id="{485A1A1F-38F5-274B-8E44-561417B5A48D}"/>
              </a:ext>
            </a:extLst>
          </p:cNvPr>
          <p:cNvSpPr txBox="1"/>
          <p:nvPr/>
        </p:nvSpPr>
        <p:spPr>
          <a:xfrm>
            <a:off x="9617942" y="3007114"/>
            <a:ext cx="1523174" cy="461665"/>
          </a:xfrm>
          <a:prstGeom prst="rect">
            <a:avLst/>
          </a:prstGeom>
          <a:noFill/>
        </p:spPr>
        <p:txBody>
          <a:bodyPr wrap="none" rtlCol="0">
            <a:spAutoFit/>
          </a:bodyPr>
          <a:lstStyle/>
          <a:p>
            <a:r>
              <a:rPr lang="en-US" sz="2400" dirty="0"/>
              <a:t>2019-2020</a:t>
            </a:r>
          </a:p>
        </p:txBody>
      </p:sp>
      <p:pic>
        <p:nvPicPr>
          <p:cNvPr id="20" name="Picture 19">
            <a:extLst>
              <a:ext uri="{FF2B5EF4-FFF2-40B4-BE49-F238E27FC236}">
                <a16:creationId xmlns:a16="http://schemas.microsoft.com/office/drawing/2014/main" id="{7B52D970-E6B3-734B-AC93-88D5CB521EE3}"/>
              </a:ext>
            </a:extLst>
          </p:cNvPr>
          <p:cNvPicPr>
            <a:picLocks noChangeAspect="1"/>
          </p:cNvPicPr>
          <p:nvPr/>
        </p:nvPicPr>
        <p:blipFill>
          <a:blip r:embed="rId3"/>
          <a:stretch>
            <a:fillRect/>
          </a:stretch>
        </p:blipFill>
        <p:spPr>
          <a:xfrm>
            <a:off x="8855529" y="3522153"/>
            <a:ext cx="3048000" cy="3048000"/>
          </a:xfrm>
          <a:prstGeom prst="rect">
            <a:avLst/>
          </a:prstGeom>
        </p:spPr>
      </p:pic>
      <p:pic>
        <p:nvPicPr>
          <p:cNvPr id="22" name="Picture 21">
            <a:extLst>
              <a:ext uri="{FF2B5EF4-FFF2-40B4-BE49-F238E27FC236}">
                <a16:creationId xmlns:a16="http://schemas.microsoft.com/office/drawing/2014/main" id="{3154782D-E04C-C24D-971A-F1AF2A8514D2}"/>
              </a:ext>
            </a:extLst>
          </p:cNvPr>
          <p:cNvPicPr>
            <a:picLocks noChangeAspect="1"/>
          </p:cNvPicPr>
          <p:nvPr/>
        </p:nvPicPr>
        <p:blipFill>
          <a:blip r:embed="rId4"/>
          <a:stretch>
            <a:fillRect/>
          </a:stretch>
        </p:blipFill>
        <p:spPr>
          <a:xfrm>
            <a:off x="5819798" y="3522153"/>
            <a:ext cx="3048000" cy="3048000"/>
          </a:xfrm>
          <a:prstGeom prst="rect">
            <a:avLst/>
          </a:prstGeom>
        </p:spPr>
      </p:pic>
      <p:pic>
        <p:nvPicPr>
          <p:cNvPr id="24" name="Picture 23">
            <a:extLst>
              <a:ext uri="{FF2B5EF4-FFF2-40B4-BE49-F238E27FC236}">
                <a16:creationId xmlns:a16="http://schemas.microsoft.com/office/drawing/2014/main" id="{E7423D65-B573-CD44-9634-9093B9672652}"/>
              </a:ext>
            </a:extLst>
          </p:cNvPr>
          <p:cNvPicPr>
            <a:picLocks noChangeAspect="1"/>
          </p:cNvPicPr>
          <p:nvPr/>
        </p:nvPicPr>
        <p:blipFill>
          <a:blip r:embed="rId5"/>
          <a:stretch>
            <a:fillRect/>
          </a:stretch>
        </p:blipFill>
        <p:spPr>
          <a:xfrm>
            <a:off x="2927291" y="3575527"/>
            <a:ext cx="3048000" cy="3048000"/>
          </a:xfrm>
          <a:prstGeom prst="rect">
            <a:avLst/>
          </a:prstGeom>
        </p:spPr>
      </p:pic>
      <p:pic>
        <p:nvPicPr>
          <p:cNvPr id="26" name="Picture 25">
            <a:extLst>
              <a:ext uri="{FF2B5EF4-FFF2-40B4-BE49-F238E27FC236}">
                <a16:creationId xmlns:a16="http://schemas.microsoft.com/office/drawing/2014/main" id="{E16EC672-91BA-8F42-A35B-DA89CAA6A107}"/>
              </a:ext>
            </a:extLst>
          </p:cNvPr>
          <p:cNvPicPr>
            <a:picLocks noChangeAspect="1"/>
          </p:cNvPicPr>
          <p:nvPr/>
        </p:nvPicPr>
        <p:blipFill>
          <a:blip r:embed="rId6"/>
          <a:stretch>
            <a:fillRect/>
          </a:stretch>
        </p:blipFill>
        <p:spPr>
          <a:xfrm>
            <a:off x="59322" y="3575527"/>
            <a:ext cx="3048000" cy="3048000"/>
          </a:xfrm>
          <a:prstGeom prst="rect">
            <a:avLst/>
          </a:prstGeom>
        </p:spPr>
      </p:pic>
    </p:spTree>
    <p:extLst>
      <p:ext uri="{BB962C8B-B14F-4D97-AF65-F5344CB8AC3E}">
        <p14:creationId xmlns:p14="http://schemas.microsoft.com/office/powerpoint/2010/main" val="2805786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5BB15C1-441E-7142-A5E9-13DAFF117250}"/>
              </a:ext>
            </a:extLst>
          </p:cNvPr>
          <p:cNvGrpSpPr>
            <a:grpSpLocks noChangeAspect="1"/>
          </p:cNvGrpSpPr>
          <p:nvPr/>
        </p:nvGrpSpPr>
        <p:grpSpPr>
          <a:xfrm>
            <a:off x="8062569" y="-961321"/>
            <a:ext cx="3840960" cy="4430100"/>
            <a:chOff x="8594481" y="-462829"/>
            <a:chExt cx="3491782" cy="4027364"/>
          </a:xfrm>
        </p:grpSpPr>
        <p:pic>
          <p:nvPicPr>
            <p:cNvPr id="11" name="Picture 10">
              <a:extLst>
                <a:ext uri="{FF2B5EF4-FFF2-40B4-BE49-F238E27FC236}">
                  <a16:creationId xmlns:a16="http://schemas.microsoft.com/office/drawing/2014/main" id="{8AE81A76-AA8F-FC40-8A04-70B8FEC346DA}"/>
                </a:ext>
              </a:extLst>
            </p:cNvPr>
            <p:cNvPicPr>
              <a:picLocks noChangeAspect="1"/>
            </p:cNvPicPr>
            <p:nvPr/>
          </p:nvPicPr>
          <p:blipFill rotWithShape="1">
            <a:blip r:embed="rId3"/>
            <a:srcRect l="53082" t="5629" r="3462" b="51813"/>
            <a:stretch/>
          </p:blipFill>
          <p:spPr>
            <a:xfrm>
              <a:off x="8797603" y="497474"/>
              <a:ext cx="3288660" cy="2872509"/>
            </a:xfrm>
            <a:prstGeom prst="rect">
              <a:avLst/>
            </a:prstGeom>
          </p:spPr>
        </p:pic>
        <p:pic>
          <p:nvPicPr>
            <p:cNvPr id="12" name="Picture 11">
              <a:extLst>
                <a:ext uri="{FF2B5EF4-FFF2-40B4-BE49-F238E27FC236}">
                  <a16:creationId xmlns:a16="http://schemas.microsoft.com/office/drawing/2014/main" id="{47829ABB-86AB-EC41-A83A-910E540B286C}"/>
                </a:ext>
              </a:extLst>
            </p:cNvPr>
            <p:cNvPicPr>
              <a:picLocks noChangeAspect="1"/>
            </p:cNvPicPr>
            <p:nvPr/>
          </p:nvPicPr>
          <p:blipFill rotWithShape="1">
            <a:blip r:embed="rId4"/>
            <a:srcRect l="7817" t="4639" r="89238" b="58312"/>
            <a:stretch/>
          </p:blipFill>
          <p:spPr>
            <a:xfrm>
              <a:off x="8594481" y="-462829"/>
              <a:ext cx="358918" cy="4027364"/>
            </a:xfrm>
            <a:prstGeom prst="rect">
              <a:avLst/>
            </a:prstGeom>
          </p:spPr>
        </p:pic>
      </p:grpSp>
      <p:sp>
        <p:nvSpPr>
          <p:cNvPr id="6" name="Title 5">
            <a:extLst>
              <a:ext uri="{FF2B5EF4-FFF2-40B4-BE49-F238E27FC236}">
                <a16:creationId xmlns:a16="http://schemas.microsoft.com/office/drawing/2014/main" id="{6BC5A32E-E215-1B49-94DA-2636C7CF7951}"/>
              </a:ext>
            </a:extLst>
          </p:cNvPr>
          <p:cNvSpPr>
            <a:spLocks noGrp="1"/>
          </p:cNvSpPr>
          <p:nvPr>
            <p:ph type="title"/>
          </p:nvPr>
        </p:nvSpPr>
        <p:spPr>
          <a:xfrm>
            <a:off x="293254" y="397837"/>
            <a:ext cx="10515600" cy="1325563"/>
          </a:xfrm>
        </p:spPr>
        <p:txBody>
          <a:bodyPr/>
          <a:lstStyle/>
          <a:p>
            <a:r>
              <a:rPr lang="en-US" dirty="0"/>
              <a:t>Newport over time</a:t>
            </a:r>
          </a:p>
        </p:txBody>
      </p:sp>
      <p:sp>
        <p:nvSpPr>
          <p:cNvPr id="3" name="TextBox 2">
            <a:extLst>
              <a:ext uri="{FF2B5EF4-FFF2-40B4-BE49-F238E27FC236}">
                <a16:creationId xmlns:a16="http://schemas.microsoft.com/office/drawing/2014/main" id="{E0851A85-7270-1648-B90D-61FCFCA47EED}"/>
              </a:ext>
            </a:extLst>
          </p:cNvPr>
          <p:cNvSpPr txBox="1"/>
          <p:nvPr/>
        </p:nvSpPr>
        <p:spPr>
          <a:xfrm>
            <a:off x="977227" y="3007114"/>
            <a:ext cx="1212191" cy="461665"/>
          </a:xfrm>
          <a:prstGeom prst="rect">
            <a:avLst/>
          </a:prstGeom>
          <a:noFill/>
        </p:spPr>
        <p:txBody>
          <a:bodyPr wrap="none" rtlCol="0">
            <a:spAutoFit/>
          </a:bodyPr>
          <a:lstStyle/>
          <a:p>
            <a:r>
              <a:rPr lang="en-US" sz="2400" dirty="0"/>
              <a:t>2016-17</a:t>
            </a:r>
          </a:p>
        </p:txBody>
      </p:sp>
      <p:sp>
        <p:nvSpPr>
          <p:cNvPr id="4" name="TextBox 3">
            <a:extLst>
              <a:ext uri="{FF2B5EF4-FFF2-40B4-BE49-F238E27FC236}">
                <a16:creationId xmlns:a16="http://schemas.microsoft.com/office/drawing/2014/main" id="{90C9B2EC-BCBB-3B43-85B0-BF4ECC0BFCA2}"/>
              </a:ext>
            </a:extLst>
          </p:cNvPr>
          <p:cNvSpPr txBox="1"/>
          <p:nvPr/>
        </p:nvSpPr>
        <p:spPr>
          <a:xfrm>
            <a:off x="3857465" y="3007114"/>
            <a:ext cx="1212191" cy="461665"/>
          </a:xfrm>
          <a:prstGeom prst="rect">
            <a:avLst/>
          </a:prstGeom>
          <a:noFill/>
        </p:spPr>
        <p:txBody>
          <a:bodyPr wrap="none" rtlCol="0">
            <a:spAutoFit/>
          </a:bodyPr>
          <a:lstStyle/>
          <a:p>
            <a:r>
              <a:rPr lang="en-US" sz="2400" dirty="0"/>
              <a:t>2017-18</a:t>
            </a:r>
          </a:p>
        </p:txBody>
      </p:sp>
      <p:sp>
        <p:nvSpPr>
          <p:cNvPr id="5" name="TextBox 4">
            <a:extLst>
              <a:ext uri="{FF2B5EF4-FFF2-40B4-BE49-F238E27FC236}">
                <a16:creationId xmlns:a16="http://schemas.microsoft.com/office/drawing/2014/main" id="{7B50F08A-649F-9A44-9FFD-FC148CFC8B85}"/>
              </a:ext>
            </a:extLst>
          </p:cNvPr>
          <p:cNvSpPr txBox="1"/>
          <p:nvPr/>
        </p:nvSpPr>
        <p:spPr>
          <a:xfrm>
            <a:off x="6737703" y="3007114"/>
            <a:ext cx="1212191" cy="461665"/>
          </a:xfrm>
          <a:prstGeom prst="rect">
            <a:avLst/>
          </a:prstGeom>
          <a:noFill/>
        </p:spPr>
        <p:txBody>
          <a:bodyPr wrap="none" rtlCol="0">
            <a:spAutoFit/>
          </a:bodyPr>
          <a:lstStyle/>
          <a:p>
            <a:r>
              <a:rPr lang="en-US" sz="2400" dirty="0"/>
              <a:t>2018-19</a:t>
            </a:r>
          </a:p>
        </p:txBody>
      </p:sp>
      <p:sp>
        <p:nvSpPr>
          <p:cNvPr id="7" name="TextBox 6">
            <a:extLst>
              <a:ext uri="{FF2B5EF4-FFF2-40B4-BE49-F238E27FC236}">
                <a16:creationId xmlns:a16="http://schemas.microsoft.com/office/drawing/2014/main" id="{485A1A1F-38F5-274B-8E44-561417B5A48D}"/>
              </a:ext>
            </a:extLst>
          </p:cNvPr>
          <p:cNvSpPr txBox="1"/>
          <p:nvPr/>
        </p:nvSpPr>
        <p:spPr>
          <a:xfrm>
            <a:off x="9617942" y="3007114"/>
            <a:ext cx="1523174" cy="461665"/>
          </a:xfrm>
          <a:prstGeom prst="rect">
            <a:avLst/>
          </a:prstGeom>
          <a:noFill/>
        </p:spPr>
        <p:txBody>
          <a:bodyPr wrap="none" rtlCol="0">
            <a:spAutoFit/>
          </a:bodyPr>
          <a:lstStyle/>
          <a:p>
            <a:r>
              <a:rPr lang="en-US" sz="2400" dirty="0"/>
              <a:t>2019-2020</a:t>
            </a:r>
          </a:p>
        </p:txBody>
      </p:sp>
      <p:pic>
        <p:nvPicPr>
          <p:cNvPr id="20" name="Picture 19">
            <a:extLst>
              <a:ext uri="{FF2B5EF4-FFF2-40B4-BE49-F238E27FC236}">
                <a16:creationId xmlns:a16="http://schemas.microsoft.com/office/drawing/2014/main" id="{7B52D970-E6B3-734B-AC93-88D5CB521EE3}"/>
              </a:ext>
            </a:extLst>
          </p:cNvPr>
          <p:cNvPicPr>
            <a:picLocks noChangeAspect="1"/>
          </p:cNvPicPr>
          <p:nvPr/>
        </p:nvPicPr>
        <p:blipFill>
          <a:blip r:embed="rId5"/>
          <a:stretch>
            <a:fillRect/>
          </a:stretch>
        </p:blipFill>
        <p:spPr>
          <a:xfrm>
            <a:off x="8855529" y="3522153"/>
            <a:ext cx="3048000" cy="3048000"/>
          </a:xfrm>
          <a:prstGeom prst="rect">
            <a:avLst/>
          </a:prstGeom>
        </p:spPr>
      </p:pic>
      <p:pic>
        <p:nvPicPr>
          <p:cNvPr id="22" name="Picture 21">
            <a:extLst>
              <a:ext uri="{FF2B5EF4-FFF2-40B4-BE49-F238E27FC236}">
                <a16:creationId xmlns:a16="http://schemas.microsoft.com/office/drawing/2014/main" id="{3154782D-E04C-C24D-971A-F1AF2A8514D2}"/>
              </a:ext>
            </a:extLst>
          </p:cNvPr>
          <p:cNvPicPr>
            <a:picLocks noChangeAspect="1"/>
          </p:cNvPicPr>
          <p:nvPr/>
        </p:nvPicPr>
        <p:blipFill>
          <a:blip r:embed="rId6"/>
          <a:stretch>
            <a:fillRect/>
          </a:stretch>
        </p:blipFill>
        <p:spPr>
          <a:xfrm>
            <a:off x="5819798" y="3522153"/>
            <a:ext cx="3048000" cy="3048000"/>
          </a:xfrm>
          <a:prstGeom prst="rect">
            <a:avLst/>
          </a:prstGeom>
        </p:spPr>
      </p:pic>
      <p:pic>
        <p:nvPicPr>
          <p:cNvPr id="24" name="Picture 23">
            <a:extLst>
              <a:ext uri="{FF2B5EF4-FFF2-40B4-BE49-F238E27FC236}">
                <a16:creationId xmlns:a16="http://schemas.microsoft.com/office/drawing/2014/main" id="{E7423D65-B573-CD44-9634-9093B9672652}"/>
              </a:ext>
            </a:extLst>
          </p:cNvPr>
          <p:cNvPicPr>
            <a:picLocks noChangeAspect="1"/>
          </p:cNvPicPr>
          <p:nvPr/>
        </p:nvPicPr>
        <p:blipFill>
          <a:blip r:embed="rId7"/>
          <a:stretch>
            <a:fillRect/>
          </a:stretch>
        </p:blipFill>
        <p:spPr>
          <a:xfrm>
            <a:off x="2927291" y="3575527"/>
            <a:ext cx="3048000" cy="3048000"/>
          </a:xfrm>
          <a:prstGeom prst="rect">
            <a:avLst/>
          </a:prstGeom>
        </p:spPr>
      </p:pic>
      <p:pic>
        <p:nvPicPr>
          <p:cNvPr id="26" name="Picture 25">
            <a:extLst>
              <a:ext uri="{FF2B5EF4-FFF2-40B4-BE49-F238E27FC236}">
                <a16:creationId xmlns:a16="http://schemas.microsoft.com/office/drawing/2014/main" id="{E16EC672-91BA-8F42-A35B-DA89CAA6A107}"/>
              </a:ext>
            </a:extLst>
          </p:cNvPr>
          <p:cNvPicPr>
            <a:picLocks noChangeAspect="1"/>
          </p:cNvPicPr>
          <p:nvPr/>
        </p:nvPicPr>
        <p:blipFill>
          <a:blip r:embed="rId8"/>
          <a:stretch>
            <a:fillRect/>
          </a:stretch>
        </p:blipFill>
        <p:spPr>
          <a:xfrm>
            <a:off x="59322" y="3575527"/>
            <a:ext cx="3048000" cy="3048000"/>
          </a:xfrm>
          <a:prstGeom prst="rect">
            <a:avLst/>
          </a:prstGeom>
        </p:spPr>
      </p:pic>
    </p:spTree>
    <p:extLst>
      <p:ext uri="{BB962C8B-B14F-4D97-AF65-F5344CB8AC3E}">
        <p14:creationId xmlns:p14="http://schemas.microsoft.com/office/powerpoint/2010/main" val="1721537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C5A32E-E215-1B49-94DA-2636C7CF7951}"/>
              </a:ext>
            </a:extLst>
          </p:cNvPr>
          <p:cNvSpPr>
            <a:spLocks noGrp="1"/>
          </p:cNvSpPr>
          <p:nvPr>
            <p:ph type="title"/>
          </p:nvPr>
        </p:nvSpPr>
        <p:spPr/>
        <p:txBody>
          <a:bodyPr/>
          <a:lstStyle/>
          <a:p>
            <a:r>
              <a:rPr lang="en-US" dirty="0"/>
              <a:t>North WA Coast over time: less connected?</a:t>
            </a:r>
          </a:p>
        </p:txBody>
      </p:sp>
      <p:sp>
        <p:nvSpPr>
          <p:cNvPr id="16" name="TextBox 15">
            <a:extLst>
              <a:ext uri="{FF2B5EF4-FFF2-40B4-BE49-F238E27FC236}">
                <a16:creationId xmlns:a16="http://schemas.microsoft.com/office/drawing/2014/main" id="{C390C87E-9A77-7845-9D7F-311A07B7CE1F}"/>
              </a:ext>
            </a:extLst>
          </p:cNvPr>
          <p:cNvSpPr txBox="1"/>
          <p:nvPr/>
        </p:nvSpPr>
        <p:spPr>
          <a:xfrm>
            <a:off x="977227" y="2203552"/>
            <a:ext cx="1212191" cy="461665"/>
          </a:xfrm>
          <a:prstGeom prst="rect">
            <a:avLst/>
          </a:prstGeom>
          <a:noFill/>
        </p:spPr>
        <p:txBody>
          <a:bodyPr wrap="none" rtlCol="0">
            <a:spAutoFit/>
          </a:bodyPr>
          <a:lstStyle/>
          <a:p>
            <a:r>
              <a:rPr lang="en-US" sz="2400" dirty="0"/>
              <a:t>2016-17</a:t>
            </a:r>
          </a:p>
        </p:txBody>
      </p:sp>
      <p:sp>
        <p:nvSpPr>
          <p:cNvPr id="17" name="TextBox 16">
            <a:extLst>
              <a:ext uri="{FF2B5EF4-FFF2-40B4-BE49-F238E27FC236}">
                <a16:creationId xmlns:a16="http://schemas.microsoft.com/office/drawing/2014/main" id="{E9E8D1F5-C9B1-5D45-AFEC-2963949A669A}"/>
              </a:ext>
            </a:extLst>
          </p:cNvPr>
          <p:cNvSpPr txBox="1"/>
          <p:nvPr/>
        </p:nvSpPr>
        <p:spPr>
          <a:xfrm>
            <a:off x="3857465" y="2203552"/>
            <a:ext cx="1212191" cy="461665"/>
          </a:xfrm>
          <a:prstGeom prst="rect">
            <a:avLst/>
          </a:prstGeom>
          <a:noFill/>
        </p:spPr>
        <p:txBody>
          <a:bodyPr wrap="none" rtlCol="0">
            <a:spAutoFit/>
          </a:bodyPr>
          <a:lstStyle/>
          <a:p>
            <a:r>
              <a:rPr lang="en-US" sz="2400" dirty="0"/>
              <a:t>2017-18</a:t>
            </a:r>
          </a:p>
        </p:txBody>
      </p:sp>
      <p:sp>
        <p:nvSpPr>
          <p:cNvPr id="18" name="TextBox 17">
            <a:extLst>
              <a:ext uri="{FF2B5EF4-FFF2-40B4-BE49-F238E27FC236}">
                <a16:creationId xmlns:a16="http://schemas.microsoft.com/office/drawing/2014/main" id="{2C7F05EA-2635-6342-ACB2-39A21F80B59E}"/>
              </a:ext>
            </a:extLst>
          </p:cNvPr>
          <p:cNvSpPr txBox="1"/>
          <p:nvPr/>
        </p:nvSpPr>
        <p:spPr>
          <a:xfrm>
            <a:off x="6737703" y="2203552"/>
            <a:ext cx="1212191" cy="461665"/>
          </a:xfrm>
          <a:prstGeom prst="rect">
            <a:avLst/>
          </a:prstGeom>
          <a:noFill/>
        </p:spPr>
        <p:txBody>
          <a:bodyPr wrap="none" rtlCol="0">
            <a:spAutoFit/>
          </a:bodyPr>
          <a:lstStyle/>
          <a:p>
            <a:r>
              <a:rPr lang="en-US" sz="2400" dirty="0"/>
              <a:t>2018-19</a:t>
            </a:r>
          </a:p>
        </p:txBody>
      </p:sp>
      <p:sp>
        <p:nvSpPr>
          <p:cNvPr id="19" name="TextBox 18">
            <a:extLst>
              <a:ext uri="{FF2B5EF4-FFF2-40B4-BE49-F238E27FC236}">
                <a16:creationId xmlns:a16="http://schemas.microsoft.com/office/drawing/2014/main" id="{AC30D932-19A6-6643-9E9D-12643DB31EA8}"/>
              </a:ext>
            </a:extLst>
          </p:cNvPr>
          <p:cNvSpPr txBox="1"/>
          <p:nvPr/>
        </p:nvSpPr>
        <p:spPr>
          <a:xfrm>
            <a:off x="9617942" y="2203552"/>
            <a:ext cx="1523174" cy="461665"/>
          </a:xfrm>
          <a:prstGeom prst="rect">
            <a:avLst/>
          </a:prstGeom>
          <a:noFill/>
        </p:spPr>
        <p:txBody>
          <a:bodyPr wrap="none" rtlCol="0">
            <a:spAutoFit/>
          </a:bodyPr>
          <a:lstStyle/>
          <a:p>
            <a:r>
              <a:rPr lang="en-US" sz="2400" dirty="0"/>
              <a:t>2019-2020</a:t>
            </a:r>
          </a:p>
        </p:txBody>
      </p:sp>
      <p:pic>
        <p:nvPicPr>
          <p:cNvPr id="12" name="Picture 11">
            <a:extLst>
              <a:ext uri="{FF2B5EF4-FFF2-40B4-BE49-F238E27FC236}">
                <a16:creationId xmlns:a16="http://schemas.microsoft.com/office/drawing/2014/main" id="{155A863F-7A83-7546-AA55-20763DA1B2FE}"/>
              </a:ext>
            </a:extLst>
          </p:cNvPr>
          <p:cNvPicPr>
            <a:picLocks noChangeAspect="1"/>
          </p:cNvPicPr>
          <p:nvPr/>
        </p:nvPicPr>
        <p:blipFill>
          <a:blip r:embed="rId3"/>
          <a:stretch>
            <a:fillRect/>
          </a:stretch>
        </p:blipFill>
        <p:spPr>
          <a:xfrm>
            <a:off x="8734469" y="2788784"/>
            <a:ext cx="3048000" cy="3048000"/>
          </a:xfrm>
          <a:prstGeom prst="rect">
            <a:avLst/>
          </a:prstGeom>
        </p:spPr>
      </p:pic>
      <p:pic>
        <p:nvPicPr>
          <p:cNvPr id="14" name="Picture 13">
            <a:extLst>
              <a:ext uri="{FF2B5EF4-FFF2-40B4-BE49-F238E27FC236}">
                <a16:creationId xmlns:a16="http://schemas.microsoft.com/office/drawing/2014/main" id="{011CE6FB-F50B-6042-89DA-FF691242A837}"/>
              </a:ext>
            </a:extLst>
          </p:cNvPr>
          <p:cNvPicPr>
            <a:picLocks noChangeAspect="1"/>
          </p:cNvPicPr>
          <p:nvPr/>
        </p:nvPicPr>
        <p:blipFill>
          <a:blip r:embed="rId4"/>
          <a:stretch>
            <a:fillRect/>
          </a:stretch>
        </p:blipFill>
        <p:spPr>
          <a:xfrm>
            <a:off x="5686469" y="2763079"/>
            <a:ext cx="3048000" cy="3048000"/>
          </a:xfrm>
          <a:prstGeom prst="rect">
            <a:avLst/>
          </a:prstGeom>
        </p:spPr>
      </p:pic>
      <p:pic>
        <p:nvPicPr>
          <p:cNvPr id="20" name="Picture 19">
            <a:extLst>
              <a:ext uri="{FF2B5EF4-FFF2-40B4-BE49-F238E27FC236}">
                <a16:creationId xmlns:a16="http://schemas.microsoft.com/office/drawing/2014/main" id="{E8268838-F4F0-CF4D-A773-1551DBF97A85}"/>
              </a:ext>
            </a:extLst>
          </p:cNvPr>
          <p:cNvPicPr>
            <a:picLocks noChangeAspect="1"/>
          </p:cNvPicPr>
          <p:nvPr/>
        </p:nvPicPr>
        <p:blipFill>
          <a:blip r:embed="rId5"/>
          <a:stretch>
            <a:fillRect/>
          </a:stretch>
        </p:blipFill>
        <p:spPr>
          <a:xfrm>
            <a:off x="2872895" y="2788784"/>
            <a:ext cx="3048000" cy="3048000"/>
          </a:xfrm>
          <a:prstGeom prst="rect">
            <a:avLst/>
          </a:prstGeom>
        </p:spPr>
      </p:pic>
      <p:pic>
        <p:nvPicPr>
          <p:cNvPr id="24" name="Picture 23">
            <a:extLst>
              <a:ext uri="{FF2B5EF4-FFF2-40B4-BE49-F238E27FC236}">
                <a16:creationId xmlns:a16="http://schemas.microsoft.com/office/drawing/2014/main" id="{5E229EFB-8A92-A640-8DF1-FFC32652E366}"/>
              </a:ext>
            </a:extLst>
          </p:cNvPr>
          <p:cNvPicPr>
            <a:picLocks noChangeAspect="1"/>
          </p:cNvPicPr>
          <p:nvPr/>
        </p:nvPicPr>
        <p:blipFill>
          <a:blip r:embed="rId6"/>
          <a:stretch>
            <a:fillRect/>
          </a:stretch>
        </p:blipFill>
        <p:spPr>
          <a:xfrm>
            <a:off x="0" y="2763079"/>
            <a:ext cx="3048000" cy="3048000"/>
          </a:xfrm>
          <a:prstGeom prst="rect">
            <a:avLst/>
          </a:prstGeom>
        </p:spPr>
      </p:pic>
    </p:spTree>
    <p:extLst>
      <p:ext uri="{BB962C8B-B14F-4D97-AF65-F5344CB8AC3E}">
        <p14:creationId xmlns:p14="http://schemas.microsoft.com/office/powerpoint/2010/main" val="4164213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C5A32E-E215-1B49-94DA-2636C7CF7951}"/>
              </a:ext>
            </a:extLst>
          </p:cNvPr>
          <p:cNvSpPr>
            <a:spLocks noGrp="1"/>
          </p:cNvSpPr>
          <p:nvPr>
            <p:ph type="title"/>
          </p:nvPr>
        </p:nvSpPr>
        <p:spPr/>
        <p:txBody>
          <a:bodyPr/>
          <a:lstStyle/>
          <a:p>
            <a:r>
              <a:rPr lang="en-US" dirty="0"/>
              <a:t>Monterey over time: variable?</a:t>
            </a:r>
          </a:p>
        </p:txBody>
      </p:sp>
      <p:sp>
        <p:nvSpPr>
          <p:cNvPr id="3" name="TextBox 2">
            <a:extLst>
              <a:ext uri="{FF2B5EF4-FFF2-40B4-BE49-F238E27FC236}">
                <a16:creationId xmlns:a16="http://schemas.microsoft.com/office/drawing/2014/main" id="{FDE727A5-8985-CD43-A24D-CDE988178BE5}"/>
              </a:ext>
            </a:extLst>
          </p:cNvPr>
          <p:cNvSpPr txBox="1"/>
          <p:nvPr/>
        </p:nvSpPr>
        <p:spPr>
          <a:xfrm>
            <a:off x="977227" y="2203552"/>
            <a:ext cx="1212191" cy="461665"/>
          </a:xfrm>
          <a:prstGeom prst="rect">
            <a:avLst/>
          </a:prstGeom>
          <a:noFill/>
        </p:spPr>
        <p:txBody>
          <a:bodyPr wrap="none" rtlCol="0">
            <a:spAutoFit/>
          </a:bodyPr>
          <a:lstStyle/>
          <a:p>
            <a:r>
              <a:rPr lang="en-US" sz="2400" dirty="0"/>
              <a:t>2016-17</a:t>
            </a:r>
          </a:p>
        </p:txBody>
      </p:sp>
      <p:sp>
        <p:nvSpPr>
          <p:cNvPr id="4" name="TextBox 3">
            <a:extLst>
              <a:ext uri="{FF2B5EF4-FFF2-40B4-BE49-F238E27FC236}">
                <a16:creationId xmlns:a16="http://schemas.microsoft.com/office/drawing/2014/main" id="{845C5596-3495-364E-930A-CDB84C934F73}"/>
              </a:ext>
            </a:extLst>
          </p:cNvPr>
          <p:cNvSpPr txBox="1"/>
          <p:nvPr/>
        </p:nvSpPr>
        <p:spPr>
          <a:xfrm>
            <a:off x="3857465" y="2203552"/>
            <a:ext cx="1212191" cy="461665"/>
          </a:xfrm>
          <a:prstGeom prst="rect">
            <a:avLst/>
          </a:prstGeom>
          <a:noFill/>
        </p:spPr>
        <p:txBody>
          <a:bodyPr wrap="none" rtlCol="0">
            <a:spAutoFit/>
          </a:bodyPr>
          <a:lstStyle/>
          <a:p>
            <a:r>
              <a:rPr lang="en-US" sz="2400" dirty="0"/>
              <a:t>2017-18</a:t>
            </a:r>
          </a:p>
        </p:txBody>
      </p:sp>
      <p:sp>
        <p:nvSpPr>
          <p:cNvPr id="5" name="TextBox 4">
            <a:extLst>
              <a:ext uri="{FF2B5EF4-FFF2-40B4-BE49-F238E27FC236}">
                <a16:creationId xmlns:a16="http://schemas.microsoft.com/office/drawing/2014/main" id="{0511326F-0CE8-A044-B2C4-6B5A13AC06B9}"/>
              </a:ext>
            </a:extLst>
          </p:cNvPr>
          <p:cNvSpPr txBox="1"/>
          <p:nvPr/>
        </p:nvSpPr>
        <p:spPr>
          <a:xfrm>
            <a:off x="6737703" y="2203552"/>
            <a:ext cx="1212191" cy="461665"/>
          </a:xfrm>
          <a:prstGeom prst="rect">
            <a:avLst/>
          </a:prstGeom>
          <a:noFill/>
        </p:spPr>
        <p:txBody>
          <a:bodyPr wrap="none" rtlCol="0">
            <a:spAutoFit/>
          </a:bodyPr>
          <a:lstStyle/>
          <a:p>
            <a:r>
              <a:rPr lang="en-US" sz="2400" dirty="0"/>
              <a:t>2018-19</a:t>
            </a:r>
          </a:p>
        </p:txBody>
      </p:sp>
      <p:sp>
        <p:nvSpPr>
          <p:cNvPr id="7" name="TextBox 6">
            <a:extLst>
              <a:ext uri="{FF2B5EF4-FFF2-40B4-BE49-F238E27FC236}">
                <a16:creationId xmlns:a16="http://schemas.microsoft.com/office/drawing/2014/main" id="{276A6D17-D009-E745-B29A-4E1112286D8B}"/>
              </a:ext>
            </a:extLst>
          </p:cNvPr>
          <p:cNvSpPr txBox="1"/>
          <p:nvPr/>
        </p:nvSpPr>
        <p:spPr>
          <a:xfrm>
            <a:off x="9617942" y="2203552"/>
            <a:ext cx="1523174" cy="461665"/>
          </a:xfrm>
          <a:prstGeom prst="rect">
            <a:avLst/>
          </a:prstGeom>
          <a:noFill/>
        </p:spPr>
        <p:txBody>
          <a:bodyPr wrap="none" rtlCol="0">
            <a:spAutoFit/>
          </a:bodyPr>
          <a:lstStyle/>
          <a:p>
            <a:r>
              <a:rPr lang="en-US" sz="2400" dirty="0"/>
              <a:t>2019-2020</a:t>
            </a:r>
          </a:p>
        </p:txBody>
      </p:sp>
      <p:pic>
        <p:nvPicPr>
          <p:cNvPr id="20" name="Picture 19">
            <a:extLst>
              <a:ext uri="{FF2B5EF4-FFF2-40B4-BE49-F238E27FC236}">
                <a16:creationId xmlns:a16="http://schemas.microsoft.com/office/drawing/2014/main" id="{3998A40C-C340-3E42-913C-75395502944E}"/>
              </a:ext>
            </a:extLst>
          </p:cNvPr>
          <p:cNvPicPr>
            <a:picLocks noChangeAspect="1"/>
          </p:cNvPicPr>
          <p:nvPr/>
        </p:nvPicPr>
        <p:blipFill>
          <a:blip r:embed="rId3"/>
          <a:stretch>
            <a:fillRect/>
          </a:stretch>
        </p:blipFill>
        <p:spPr>
          <a:xfrm>
            <a:off x="8855529" y="2831757"/>
            <a:ext cx="3048000" cy="3048000"/>
          </a:xfrm>
          <a:prstGeom prst="rect">
            <a:avLst/>
          </a:prstGeom>
        </p:spPr>
      </p:pic>
      <p:pic>
        <p:nvPicPr>
          <p:cNvPr id="22" name="Picture 21">
            <a:extLst>
              <a:ext uri="{FF2B5EF4-FFF2-40B4-BE49-F238E27FC236}">
                <a16:creationId xmlns:a16="http://schemas.microsoft.com/office/drawing/2014/main" id="{66F0CC9E-9225-2745-B983-C5FF7712DC81}"/>
              </a:ext>
            </a:extLst>
          </p:cNvPr>
          <p:cNvPicPr>
            <a:picLocks noChangeAspect="1"/>
          </p:cNvPicPr>
          <p:nvPr/>
        </p:nvPicPr>
        <p:blipFill>
          <a:blip r:embed="rId4"/>
          <a:stretch>
            <a:fillRect/>
          </a:stretch>
        </p:blipFill>
        <p:spPr>
          <a:xfrm>
            <a:off x="5735918" y="2831757"/>
            <a:ext cx="3048000" cy="3048000"/>
          </a:xfrm>
          <a:prstGeom prst="rect">
            <a:avLst/>
          </a:prstGeom>
        </p:spPr>
      </p:pic>
      <p:pic>
        <p:nvPicPr>
          <p:cNvPr id="24" name="Picture 23">
            <a:extLst>
              <a:ext uri="{FF2B5EF4-FFF2-40B4-BE49-F238E27FC236}">
                <a16:creationId xmlns:a16="http://schemas.microsoft.com/office/drawing/2014/main" id="{C526FD1B-1123-B047-95B5-CBE5EDE13D3A}"/>
              </a:ext>
            </a:extLst>
          </p:cNvPr>
          <p:cNvPicPr>
            <a:picLocks noChangeAspect="1"/>
          </p:cNvPicPr>
          <p:nvPr/>
        </p:nvPicPr>
        <p:blipFill>
          <a:blip r:embed="rId5"/>
          <a:stretch>
            <a:fillRect/>
          </a:stretch>
        </p:blipFill>
        <p:spPr>
          <a:xfrm>
            <a:off x="2939560" y="2881453"/>
            <a:ext cx="3048000" cy="3048000"/>
          </a:xfrm>
          <a:prstGeom prst="rect">
            <a:avLst/>
          </a:prstGeom>
        </p:spPr>
      </p:pic>
      <p:pic>
        <p:nvPicPr>
          <p:cNvPr id="26" name="Picture 25">
            <a:extLst>
              <a:ext uri="{FF2B5EF4-FFF2-40B4-BE49-F238E27FC236}">
                <a16:creationId xmlns:a16="http://schemas.microsoft.com/office/drawing/2014/main" id="{AEDF75CB-7D8F-4146-9A00-6ACBC4F92C6E}"/>
              </a:ext>
            </a:extLst>
          </p:cNvPr>
          <p:cNvPicPr>
            <a:picLocks noChangeAspect="1"/>
          </p:cNvPicPr>
          <p:nvPr/>
        </p:nvPicPr>
        <p:blipFill>
          <a:blip r:embed="rId6"/>
          <a:stretch>
            <a:fillRect/>
          </a:stretch>
        </p:blipFill>
        <p:spPr>
          <a:xfrm>
            <a:off x="143202" y="2881453"/>
            <a:ext cx="3048000" cy="3048000"/>
          </a:xfrm>
          <a:prstGeom prst="rect">
            <a:avLst/>
          </a:prstGeom>
        </p:spPr>
      </p:pic>
    </p:spTree>
    <p:extLst>
      <p:ext uri="{BB962C8B-B14F-4D97-AF65-F5344CB8AC3E}">
        <p14:creationId xmlns:p14="http://schemas.microsoft.com/office/powerpoint/2010/main" val="645183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C5A32E-E215-1B49-94DA-2636C7CF7951}"/>
              </a:ext>
            </a:extLst>
          </p:cNvPr>
          <p:cNvSpPr>
            <a:spLocks noGrp="1"/>
          </p:cNvSpPr>
          <p:nvPr>
            <p:ph type="title"/>
          </p:nvPr>
        </p:nvSpPr>
        <p:spPr/>
        <p:txBody>
          <a:bodyPr/>
          <a:lstStyle/>
          <a:p>
            <a:r>
              <a:rPr lang="en-US" dirty="0"/>
              <a:t>San Diego over time: consistent, ‘but?</a:t>
            </a:r>
          </a:p>
        </p:txBody>
      </p:sp>
      <p:sp>
        <p:nvSpPr>
          <p:cNvPr id="3" name="TextBox 2">
            <a:extLst>
              <a:ext uri="{FF2B5EF4-FFF2-40B4-BE49-F238E27FC236}">
                <a16:creationId xmlns:a16="http://schemas.microsoft.com/office/drawing/2014/main" id="{71C69433-325C-F349-B292-CBC47998FA98}"/>
              </a:ext>
            </a:extLst>
          </p:cNvPr>
          <p:cNvSpPr txBox="1"/>
          <p:nvPr/>
        </p:nvSpPr>
        <p:spPr>
          <a:xfrm>
            <a:off x="977227" y="2203552"/>
            <a:ext cx="1212191" cy="461665"/>
          </a:xfrm>
          <a:prstGeom prst="rect">
            <a:avLst/>
          </a:prstGeom>
          <a:noFill/>
        </p:spPr>
        <p:txBody>
          <a:bodyPr wrap="none" rtlCol="0">
            <a:spAutoFit/>
          </a:bodyPr>
          <a:lstStyle/>
          <a:p>
            <a:r>
              <a:rPr lang="en-US" sz="2400" dirty="0"/>
              <a:t>2016-17</a:t>
            </a:r>
          </a:p>
        </p:txBody>
      </p:sp>
      <p:sp>
        <p:nvSpPr>
          <p:cNvPr id="4" name="TextBox 3">
            <a:extLst>
              <a:ext uri="{FF2B5EF4-FFF2-40B4-BE49-F238E27FC236}">
                <a16:creationId xmlns:a16="http://schemas.microsoft.com/office/drawing/2014/main" id="{2717B4F6-2A93-5E46-8E26-03CA1B4C350B}"/>
              </a:ext>
            </a:extLst>
          </p:cNvPr>
          <p:cNvSpPr txBox="1"/>
          <p:nvPr/>
        </p:nvSpPr>
        <p:spPr>
          <a:xfrm>
            <a:off x="3857465" y="2203552"/>
            <a:ext cx="1212191" cy="461665"/>
          </a:xfrm>
          <a:prstGeom prst="rect">
            <a:avLst/>
          </a:prstGeom>
          <a:noFill/>
        </p:spPr>
        <p:txBody>
          <a:bodyPr wrap="none" rtlCol="0">
            <a:spAutoFit/>
          </a:bodyPr>
          <a:lstStyle/>
          <a:p>
            <a:r>
              <a:rPr lang="en-US" sz="2400" dirty="0"/>
              <a:t>2017-18</a:t>
            </a:r>
          </a:p>
        </p:txBody>
      </p:sp>
      <p:sp>
        <p:nvSpPr>
          <p:cNvPr id="5" name="TextBox 4">
            <a:extLst>
              <a:ext uri="{FF2B5EF4-FFF2-40B4-BE49-F238E27FC236}">
                <a16:creationId xmlns:a16="http://schemas.microsoft.com/office/drawing/2014/main" id="{15367264-00E9-B544-8B03-57F976E4B167}"/>
              </a:ext>
            </a:extLst>
          </p:cNvPr>
          <p:cNvSpPr txBox="1"/>
          <p:nvPr/>
        </p:nvSpPr>
        <p:spPr>
          <a:xfrm>
            <a:off x="6737703" y="2203552"/>
            <a:ext cx="1212191" cy="461665"/>
          </a:xfrm>
          <a:prstGeom prst="rect">
            <a:avLst/>
          </a:prstGeom>
          <a:noFill/>
        </p:spPr>
        <p:txBody>
          <a:bodyPr wrap="none" rtlCol="0">
            <a:spAutoFit/>
          </a:bodyPr>
          <a:lstStyle/>
          <a:p>
            <a:r>
              <a:rPr lang="en-US" sz="2400" dirty="0"/>
              <a:t>2018-19</a:t>
            </a:r>
          </a:p>
        </p:txBody>
      </p:sp>
      <p:sp>
        <p:nvSpPr>
          <p:cNvPr id="7" name="TextBox 6">
            <a:extLst>
              <a:ext uri="{FF2B5EF4-FFF2-40B4-BE49-F238E27FC236}">
                <a16:creationId xmlns:a16="http://schemas.microsoft.com/office/drawing/2014/main" id="{4039F9A6-24DE-D345-BA31-F444FA0BD2D2}"/>
              </a:ext>
            </a:extLst>
          </p:cNvPr>
          <p:cNvSpPr txBox="1"/>
          <p:nvPr/>
        </p:nvSpPr>
        <p:spPr>
          <a:xfrm>
            <a:off x="9617942" y="2203552"/>
            <a:ext cx="1523174" cy="461665"/>
          </a:xfrm>
          <a:prstGeom prst="rect">
            <a:avLst/>
          </a:prstGeom>
          <a:noFill/>
        </p:spPr>
        <p:txBody>
          <a:bodyPr wrap="none" rtlCol="0">
            <a:spAutoFit/>
          </a:bodyPr>
          <a:lstStyle/>
          <a:p>
            <a:r>
              <a:rPr lang="en-US" sz="2400" dirty="0"/>
              <a:t>2019-2020</a:t>
            </a:r>
          </a:p>
        </p:txBody>
      </p:sp>
      <p:pic>
        <p:nvPicPr>
          <p:cNvPr id="16" name="Picture 15">
            <a:extLst>
              <a:ext uri="{FF2B5EF4-FFF2-40B4-BE49-F238E27FC236}">
                <a16:creationId xmlns:a16="http://schemas.microsoft.com/office/drawing/2014/main" id="{5C1D323E-7DD5-A047-9B99-D68E83B8D91F}"/>
              </a:ext>
            </a:extLst>
          </p:cNvPr>
          <p:cNvPicPr>
            <a:picLocks noChangeAspect="1"/>
          </p:cNvPicPr>
          <p:nvPr/>
        </p:nvPicPr>
        <p:blipFill>
          <a:blip r:embed="rId3"/>
          <a:stretch>
            <a:fillRect/>
          </a:stretch>
        </p:blipFill>
        <p:spPr>
          <a:xfrm>
            <a:off x="8567058" y="2790567"/>
            <a:ext cx="3048000" cy="3048000"/>
          </a:xfrm>
          <a:prstGeom prst="rect">
            <a:avLst/>
          </a:prstGeom>
        </p:spPr>
      </p:pic>
      <p:pic>
        <p:nvPicPr>
          <p:cNvPr id="18" name="Picture 17">
            <a:extLst>
              <a:ext uri="{FF2B5EF4-FFF2-40B4-BE49-F238E27FC236}">
                <a16:creationId xmlns:a16="http://schemas.microsoft.com/office/drawing/2014/main" id="{3370A6D2-35B0-9F42-B210-EDC94B984713}"/>
              </a:ext>
            </a:extLst>
          </p:cNvPr>
          <p:cNvPicPr>
            <a:picLocks noChangeAspect="1"/>
          </p:cNvPicPr>
          <p:nvPr/>
        </p:nvPicPr>
        <p:blipFill>
          <a:blip r:embed="rId4"/>
          <a:stretch>
            <a:fillRect/>
          </a:stretch>
        </p:blipFill>
        <p:spPr>
          <a:xfrm>
            <a:off x="5819798" y="2790567"/>
            <a:ext cx="3048000" cy="3048000"/>
          </a:xfrm>
          <a:prstGeom prst="rect">
            <a:avLst/>
          </a:prstGeom>
        </p:spPr>
      </p:pic>
      <p:pic>
        <p:nvPicPr>
          <p:cNvPr id="20" name="Picture 19">
            <a:extLst>
              <a:ext uri="{FF2B5EF4-FFF2-40B4-BE49-F238E27FC236}">
                <a16:creationId xmlns:a16="http://schemas.microsoft.com/office/drawing/2014/main" id="{194DDCE9-08FA-4C4E-BE14-A27F1E0F98F5}"/>
              </a:ext>
            </a:extLst>
          </p:cNvPr>
          <p:cNvPicPr>
            <a:picLocks noChangeAspect="1"/>
          </p:cNvPicPr>
          <p:nvPr/>
        </p:nvPicPr>
        <p:blipFill>
          <a:blip r:embed="rId5"/>
          <a:stretch>
            <a:fillRect/>
          </a:stretch>
        </p:blipFill>
        <p:spPr>
          <a:xfrm>
            <a:off x="2939560" y="2840263"/>
            <a:ext cx="3048000" cy="3048000"/>
          </a:xfrm>
          <a:prstGeom prst="rect">
            <a:avLst/>
          </a:prstGeom>
        </p:spPr>
      </p:pic>
      <p:pic>
        <p:nvPicPr>
          <p:cNvPr id="22" name="Picture 21">
            <a:extLst>
              <a:ext uri="{FF2B5EF4-FFF2-40B4-BE49-F238E27FC236}">
                <a16:creationId xmlns:a16="http://schemas.microsoft.com/office/drawing/2014/main" id="{830D2343-0F84-3541-A5D0-E48EDBB2595F}"/>
              </a:ext>
            </a:extLst>
          </p:cNvPr>
          <p:cNvPicPr>
            <a:picLocks noChangeAspect="1"/>
          </p:cNvPicPr>
          <p:nvPr/>
        </p:nvPicPr>
        <p:blipFill>
          <a:blip r:embed="rId6"/>
          <a:stretch>
            <a:fillRect/>
          </a:stretch>
        </p:blipFill>
        <p:spPr>
          <a:xfrm>
            <a:off x="24538" y="2790567"/>
            <a:ext cx="3048000" cy="3048000"/>
          </a:xfrm>
          <a:prstGeom prst="rect">
            <a:avLst/>
          </a:prstGeom>
        </p:spPr>
      </p:pic>
    </p:spTree>
    <p:extLst>
      <p:ext uri="{BB962C8B-B14F-4D97-AF65-F5344CB8AC3E}">
        <p14:creationId xmlns:p14="http://schemas.microsoft.com/office/powerpoint/2010/main" val="2339798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F6BC-BB24-5549-AA28-BEB83EF2AB6C}"/>
              </a:ext>
            </a:extLst>
          </p:cNvPr>
          <p:cNvSpPr>
            <a:spLocks noGrp="1"/>
          </p:cNvSpPr>
          <p:nvPr>
            <p:ph type="title"/>
          </p:nvPr>
        </p:nvSpPr>
        <p:spPr/>
        <p:txBody>
          <a:bodyPr/>
          <a:lstStyle/>
          <a:p>
            <a:r>
              <a:rPr lang="en-US" dirty="0"/>
              <a:t>16 species groups (fisheries)</a:t>
            </a:r>
          </a:p>
        </p:txBody>
      </p:sp>
      <p:graphicFrame>
        <p:nvGraphicFramePr>
          <p:cNvPr id="4" name="Table 3">
            <a:extLst>
              <a:ext uri="{FF2B5EF4-FFF2-40B4-BE49-F238E27FC236}">
                <a16:creationId xmlns:a16="http://schemas.microsoft.com/office/drawing/2014/main" id="{9D526F20-3220-8141-9DD9-370DB6BB54AB}"/>
              </a:ext>
            </a:extLst>
          </p:cNvPr>
          <p:cNvGraphicFramePr>
            <a:graphicFrameLocks noGrp="1"/>
          </p:cNvGraphicFramePr>
          <p:nvPr>
            <p:extLst>
              <p:ext uri="{D42A27DB-BD31-4B8C-83A1-F6EECF244321}">
                <p14:modId xmlns:p14="http://schemas.microsoft.com/office/powerpoint/2010/main" val="694551106"/>
              </p:ext>
            </p:extLst>
          </p:nvPr>
        </p:nvGraphicFramePr>
        <p:xfrm>
          <a:off x="1228436" y="1690688"/>
          <a:ext cx="8876145" cy="3939675"/>
        </p:xfrm>
        <a:graphic>
          <a:graphicData uri="http://schemas.openxmlformats.org/drawingml/2006/table">
            <a:tbl>
              <a:tblPr firstRow="1" bandRow="1">
                <a:tableStyleId>{9D7B26C5-4107-4FEC-AEDC-1716B250A1EF}</a:tableStyleId>
              </a:tblPr>
              <a:tblGrid>
                <a:gridCol w="2958715">
                  <a:extLst>
                    <a:ext uri="{9D8B030D-6E8A-4147-A177-3AD203B41FA5}">
                      <a16:colId xmlns:a16="http://schemas.microsoft.com/office/drawing/2014/main" val="3980900296"/>
                    </a:ext>
                  </a:extLst>
                </a:gridCol>
                <a:gridCol w="2958715">
                  <a:extLst>
                    <a:ext uri="{9D8B030D-6E8A-4147-A177-3AD203B41FA5}">
                      <a16:colId xmlns:a16="http://schemas.microsoft.com/office/drawing/2014/main" val="4247575446"/>
                    </a:ext>
                  </a:extLst>
                </a:gridCol>
                <a:gridCol w="2958715">
                  <a:extLst>
                    <a:ext uri="{9D8B030D-6E8A-4147-A177-3AD203B41FA5}">
                      <a16:colId xmlns:a16="http://schemas.microsoft.com/office/drawing/2014/main" val="3517311498"/>
                    </a:ext>
                  </a:extLst>
                </a:gridCol>
              </a:tblGrid>
              <a:tr h="369867">
                <a:tc>
                  <a:txBody>
                    <a:bodyPr/>
                    <a:lstStyle/>
                    <a:p>
                      <a:pPr algn="l" fontAlgn="b"/>
                      <a:r>
                        <a:rPr lang="en-US" sz="2400" b="0" u="none" strike="noStrike" dirty="0">
                          <a:effectLst/>
                        </a:rPr>
                        <a:t>DTS </a:t>
                      </a:r>
                      <a:r>
                        <a:rPr lang="en-US" sz="2400" b="0" u="none" strike="noStrike" dirty="0" err="1">
                          <a:effectLst/>
                        </a:rPr>
                        <a:t>groundfish</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err="1">
                          <a:effectLst/>
                        </a:rPr>
                        <a:t>Prawns,shrimp</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a:effectLst/>
                        </a:rPr>
                        <a:t>Tuna</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228822"/>
                  </a:ext>
                </a:extLst>
              </a:tr>
              <a:tr h="712878">
                <a:tc>
                  <a:txBody>
                    <a:bodyPr/>
                    <a:lstStyle/>
                    <a:p>
                      <a:pPr algn="l" fontAlgn="b"/>
                      <a:r>
                        <a:rPr lang="en-US" sz="2400" b="0" u="none" strike="noStrike" dirty="0">
                          <a:effectLst/>
                        </a:rPr>
                        <a:t>Whiting</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a:effectLst/>
                        </a:rPr>
                        <a:t>Pink shrimp</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a:effectLst/>
                        </a:rPr>
                        <a:t>Herring</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81968390"/>
                  </a:ext>
                </a:extLst>
              </a:tr>
              <a:tr h="712878">
                <a:tc>
                  <a:txBody>
                    <a:bodyPr/>
                    <a:lstStyle/>
                    <a:p>
                      <a:pPr algn="l" fontAlgn="b"/>
                      <a:r>
                        <a:rPr lang="en-US" sz="2400" b="0" u="none" strike="noStrike" dirty="0">
                          <a:effectLst/>
                        </a:rPr>
                        <a:t>Non DTS </a:t>
                      </a:r>
                      <a:r>
                        <a:rPr lang="en-US" sz="2400" b="0" u="none" strike="noStrike" dirty="0" err="1">
                          <a:effectLst/>
                        </a:rPr>
                        <a:t>groundfish</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err="1">
                          <a:effectLst/>
                        </a:rPr>
                        <a:t>Woc_crab</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err="1">
                          <a:effectLst/>
                        </a:rPr>
                        <a:t>Cpel</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91126844"/>
                  </a:ext>
                </a:extLst>
              </a:tr>
              <a:tr h="712878">
                <a:tc>
                  <a:txBody>
                    <a:bodyPr/>
                    <a:lstStyle/>
                    <a:p>
                      <a:pPr algn="l" fontAlgn="b"/>
                      <a:r>
                        <a:rPr lang="en-US" sz="2400" b="0" u="none" strike="noStrike" dirty="0" err="1">
                          <a:effectLst/>
                        </a:rPr>
                        <a:t>Skate,dogfish,shark</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a:effectLst/>
                        </a:rPr>
                        <a:t>Salmon</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err="1">
                          <a:effectLst/>
                        </a:rPr>
                        <a:t>Phalibut</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89432005"/>
                  </a:ext>
                </a:extLst>
              </a:tr>
              <a:tr h="712878">
                <a:tc>
                  <a:txBody>
                    <a:bodyPr/>
                    <a:lstStyle/>
                    <a:p>
                      <a:pPr algn="l" fontAlgn="b"/>
                      <a:r>
                        <a:rPr lang="en-US" sz="2400" b="0" u="none" strike="noStrike" dirty="0" err="1">
                          <a:effectLst/>
                        </a:rPr>
                        <a:t>Chalibut,croaker</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dirty="0">
                          <a:effectLst/>
                        </a:rPr>
                        <a:t>Echinoderms</a:t>
                      </a:r>
                      <a:endParaRPr lang="en-US" sz="2400" b="0" i="0" u="none" strike="noStrike" dirty="0">
                        <a:solidFill>
                          <a:srgbClr val="000000"/>
                        </a:solidFill>
                        <a:effectLst/>
                        <a:latin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dirty="0">
                          <a:effectLst/>
                        </a:rPr>
                        <a:t>Shellfish</a:t>
                      </a:r>
                      <a:endParaRPr lang="en-US" sz="2400" b="0" i="0" u="none" strike="noStrike" dirty="0">
                        <a:solidFill>
                          <a:srgbClr val="000000"/>
                        </a:solidFill>
                        <a:effectLst/>
                        <a:latin typeface="Calibri" panose="020F0502020204030204" pitchFamily="34" charset="0"/>
                      </a:endParaRPr>
                    </a:p>
                  </a:txBody>
                  <a:tcPr/>
                </a:tc>
                <a:extLst>
                  <a:ext uri="{0D108BD9-81ED-4DB2-BD59-A6C34878D82A}">
                    <a16:rowId xmlns:a16="http://schemas.microsoft.com/office/drawing/2014/main" val="3044425168"/>
                  </a:ext>
                </a:extLst>
              </a:tr>
              <a:tr h="712878">
                <a:tc>
                  <a:txBody>
                    <a:bodyPr/>
                    <a:lstStyle/>
                    <a:p>
                      <a:pPr algn="l" fontAlgn="b"/>
                      <a:r>
                        <a:rPr lang="en-US" sz="2400" b="0" u="none" strike="noStrike" dirty="0">
                          <a:effectLst/>
                        </a:rPr>
                        <a:t>Other</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endParaRPr lang="en-US" sz="2400" b="0" dirty="0"/>
                    </a:p>
                  </a:txBody>
                  <a:tcPr/>
                </a:tc>
                <a:tc>
                  <a:txBody>
                    <a:bodyPr/>
                    <a:lstStyle/>
                    <a:p>
                      <a:endParaRPr lang="en-US" sz="2400" b="0" dirty="0"/>
                    </a:p>
                  </a:txBody>
                  <a:tcPr/>
                </a:tc>
                <a:extLst>
                  <a:ext uri="{0D108BD9-81ED-4DB2-BD59-A6C34878D82A}">
                    <a16:rowId xmlns:a16="http://schemas.microsoft.com/office/drawing/2014/main" val="2764698511"/>
                  </a:ext>
                </a:extLst>
              </a:tr>
            </a:tbl>
          </a:graphicData>
        </a:graphic>
      </p:graphicFrame>
    </p:spTree>
    <p:extLst>
      <p:ext uri="{BB962C8B-B14F-4D97-AF65-F5344CB8AC3E}">
        <p14:creationId xmlns:p14="http://schemas.microsoft.com/office/powerpoint/2010/main" val="651785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94627" y="2055115"/>
            <a:ext cx="5071933" cy="1213866"/>
          </a:xfrm>
        </p:spPr>
        <p:txBody>
          <a:bodyPr>
            <a:normAutofit/>
          </a:bodyPr>
          <a:lstStyle/>
          <a:p>
            <a:r>
              <a:rPr lang="en-US" sz="3600" dirty="0">
                <a:latin typeface="Calibri" panose="020F0502020204030204" pitchFamily="34" charset="0"/>
              </a:rPr>
              <a:t>Human activities and wellbeing</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372" y="2066544"/>
            <a:ext cx="1515195" cy="388620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962794" y="2048256"/>
            <a:ext cx="5233016" cy="3886200"/>
          </a:xfrm>
          <a:prstGeom prst="rect">
            <a:avLst/>
          </a:prstGeom>
          <a:ln w="76200">
            <a:solidFill>
              <a:schemeClr val="bg1"/>
            </a:solidFill>
          </a:ln>
        </p:spPr>
      </p:pic>
      <p:sp>
        <p:nvSpPr>
          <p:cNvPr id="6" name="TextBox 5"/>
          <p:cNvSpPr txBox="1"/>
          <p:nvPr/>
        </p:nvSpPr>
        <p:spPr>
          <a:xfrm>
            <a:off x="11339417" y="5653945"/>
            <a:ext cx="80663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lumMod val="85000"/>
                    <a:lumOff val="15000"/>
                  </a:prstClr>
                </a:solidFill>
                <a:effectLst/>
                <a:uLnTx/>
                <a:uFillTx/>
                <a:latin typeface="Corbel" panose="020B0503020204020204"/>
                <a:ea typeface="+mn-ea"/>
                <a:cs typeface="+mn-cs"/>
              </a:rPr>
              <a:t>Ken Gagne</a:t>
            </a:r>
          </a:p>
        </p:txBody>
      </p:sp>
      <p:pic>
        <p:nvPicPr>
          <p:cNvPr id="2" name="Picture 1">
            <a:extLst>
              <a:ext uri="{FF2B5EF4-FFF2-40B4-BE49-F238E27FC236}">
                <a16:creationId xmlns:a16="http://schemas.microsoft.com/office/drawing/2014/main" id="{FB3DF36B-38EA-AB44-85B1-02A38D570B3A}"/>
              </a:ext>
            </a:extLst>
          </p:cNvPr>
          <p:cNvPicPr>
            <a:picLocks noChangeAspect="1"/>
          </p:cNvPicPr>
          <p:nvPr/>
        </p:nvPicPr>
        <p:blipFill>
          <a:blip r:embed="rId5"/>
          <a:stretch>
            <a:fillRect/>
          </a:stretch>
        </p:blipFill>
        <p:spPr>
          <a:xfrm>
            <a:off x="1972637" y="142808"/>
            <a:ext cx="7606665" cy="1639659"/>
          </a:xfrm>
          <a:prstGeom prst="rect">
            <a:avLst/>
          </a:prstGeom>
        </p:spPr>
      </p:pic>
    </p:spTree>
    <p:extLst>
      <p:ext uri="{BB962C8B-B14F-4D97-AF65-F5344CB8AC3E}">
        <p14:creationId xmlns:p14="http://schemas.microsoft.com/office/powerpoint/2010/main" val="87248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13C38E6-004A-458A-AA84-46B78EC8DDC1}"/>
              </a:ext>
            </a:extLst>
          </p:cNvPr>
          <p:cNvGraphicFramePr>
            <a:graphicFrameLocks noGrp="1"/>
          </p:cNvGraphicFramePr>
          <p:nvPr/>
        </p:nvGraphicFramePr>
        <p:xfrm>
          <a:off x="1801181" y="89352"/>
          <a:ext cx="8127999" cy="6568902"/>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66254054"/>
                    </a:ext>
                  </a:extLst>
                </a:gridCol>
                <a:gridCol w="2709333">
                  <a:extLst>
                    <a:ext uri="{9D8B030D-6E8A-4147-A177-3AD203B41FA5}">
                      <a16:colId xmlns:a16="http://schemas.microsoft.com/office/drawing/2014/main" val="1737407069"/>
                    </a:ext>
                  </a:extLst>
                </a:gridCol>
                <a:gridCol w="2709333">
                  <a:extLst>
                    <a:ext uri="{9D8B030D-6E8A-4147-A177-3AD203B41FA5}">
                      <a16:colId xmlns:a16="http://schemas.microsoft.com/office/drawing/2014/main" val="169215596"/>
                    </a:ext>
                  </a:extLst>
                </a:gridCol>
              </a:tblGrid>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7403881"/>
                  </a:ext>
                </a:extLst>
              </a:tr>
              <a:tr h="1306465">
                <a:tc>
                  <a:txBody>
                    <a:bodyPr/>
                    <a:lstStyle/>
                    <a:p>
                      <a:r>
                        <a:rPr lang="en-US" b="1" dirty="0">
                          <a:solidFill>
                            <a:schemeClr val="tx1"/>
                          </a:solidFill>
                        </a:rPr>
                        <a:t>Node 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2432323"/>
                  </a:ext>
                </a:extLst>
              </a:tr>
              <a:tr h="11629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Edge Density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4219691"/>
                  </a:ext>
                </a:extLst>
              </a:tr>
              <a:tr h="1828800">
                <a:tc>
                  <a:txBody>
                    <a:bodyPr/>
                    <a:lstStyle/>
                    <a:p>
                      <a:r>
                        <a:rPr lang="en-US" b="1" dirty="0">
                          <a:solidFill>
                            <a:schemeClr val="tx1"/>
                          </a:solidFill>
                        </a:rPr>
                        <a:t>Modularity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0164819"/>
                  </a:ext>
                </a:extLst>
              </a:tr>
              <a:tr h="1899823">
                <a:tc>
                  <a:txBody>
                    <a:bodyPr/>
                    <a:lstStyle/>
                    <a:p>
                      <a:r>
                        <a:rPr lang="en-US" b="1" dirty="0">
                          <a:solidFill>
                            <a:schemeClr val="tx1"/>
                          </a:solidFill>
                        </a:rPr>
                        <a:t>Network Centralization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3741865"/>
                  </a:ext>
                </a:extLst>
              </a:tr>
            </a:tbl>
          </a:graphicData>
        </a:graphic>
      </p:graphicFrame>
      <p:grpSp>
        <p:nvGrpSpPr>
          <p:cNvPr id="3" name="Group 2">
            <a:extLst>
              <a:ext uri="{FF2B5EF4-FFF2-40B4-BE49-F238E27FC236}">
                <a16:creationId xmlns:a16="http://schemas.microsoft.com/office/drawing/2014/main" id="{8755F305-0FEC-4062-A64D-D14FBA290C28}"/>
              </a:ext>
            </a:extLst>
          </p:cNvPr>
          <p:cNvGrpSpPr/>
          <p:nvPr/>
        </p:nvGrpSpPr>
        <p:grpSpPr>
          <a:xfrm>
            <a:off x="5095782" y="532213"/>
            <a:ext cx="898720" cy="1135606"/>
            <a:chOff x="1180730" y="2130193"/>
            <a:chExt cx="898720" cy="1135606"/>
          </a:xfrm>
        </p:grpSpPr>
        <p:sp>
          <p:nvSpPr>
            <p:cNvPr id="4" name="Oval 3">
              <a:extLst>
                <a:ext uri="{FF2B5EF4-FFF2-40B4-BE49-F238E27FC236}">
                  <a16:creationId xmlns:a16="http://schemas.microsoft.com/office/drawing/2014/main" id="{3E064A36-BBEF-4BE8-8DB4-3DE4EF7BE548}"/>
                </a:ext>
              </a:extLst>
            </p:cNvPr>
            <p:cNvSpPr/>
            <p:nvPr/>
          </p:nvSpPr>
          <p:spPr>
            <a:xfrm>
              <a:off x="1180730" y="227268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7783899-36DB-4A28-8938-D7B23EBBA971}"/>
                </a:ext>
              </a:extLst>
            </p:cNvPr>
            <p:cNvSpPr/>
            <p:nvPr/>
          </p:nvSpPr>
          <p:spPr>
            <a:xfrm>
              <a:off x="1519710" y="242138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D9FA524-E2DD-4D49-A451-F30E3C0BFF57}"/>
                </a:ext>
              </a:extLst>
            </p:cNvPr>
            <p:cNvSpPr/>
            <p:nvPr/>
          </p:nvSpPr>
          <p:spPr>
            <a:xfrm>
              <a:off x="1259153" y="2958851"/>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D742146-C3A6-4874-AAE5-E7A784518A67}"/>
                </a:ext>
              </a:extLst>
            </p:cNvPr>
            <p:cNvSpPr/>
            <p:nvPr/>
          </p:nvSpPr>
          <p:spPr>
            <a:xfrm>
              <a:off x="1637930" y="272988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70AA63-8918-42FB-A74A-44E878015487}"/>
                </a:ext>
              </a:extLst>
            </p:cNvPr>
            <p:cNvSpPr/>
            <p:nvPr/>
          </p:nvSpPr>
          <p:spPr>
            <a:xfrm>
              <a:off x="1896570" y="279402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1EF7BE3-978D-42E5-99CB-CDD7B84B3B10}"/>
                </a:ext>
              </a:extLst>
            </p:cNvPr>
            <p:cNvSpPr/>
            <p:nvPr/>
          </p:nvSpPr>
          <p:spPr>
            <a:xfrm>
              <a:off x="1858690" y="244024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9B203CB-7BF2-4380-893C-31CD23C6979C}"/>
                </a:ext>
              </a:extLst>
            </p:cNvPr>
            <p:cNvSpPr/>
            <p:nvPr/>
          </p:nvSpPr>
          <p:spPr>
            <a:xfrm>
              <a:off x="1259153" y="261114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B0DAC8C-835B-45D2-857E-2B59C88402C9}"/>
                </a:ext>
              </a:extLst>
            </p:cNvPr>
            <p:cNvSpPr/>
            <p:nvPr/>
          </p:nvSpPr>
          <p:spPr>
            <a:xfrm>
              <a:off x="1665010" y="3082919"/>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44D371F-8F44-4998-A859-797A951533C3}"/>
                </a:ext>
              </a:extLst>
            </p:cNvPr>
            <p:cNvSpPr/>
            <p:nvPr/>
          </p:nvSpPr>
          <p:spPr>
            <a:xfrm>
              <a:off x="1756450" y="213019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8" name="Oval 27">
            <a:extLst>
              <a:ext uri="{FF2B5EF4-FFF2-40B4-BE49-F238E27FC236}">
                <a16:creationId xmlns:a16="http://schemas.microsoft.com/office/drawing/2014/main" id="{9A21F144-C5AD-443C-A618-247E82D9441E}"/>
              </a:ext>
            </a:extLst>
          </p:cNvPr>
          <p:cNvSpPr/>
          <p:nvPr/>
        </p:nvSpPr>
        <p:spPr>
          <a:xfrm>
            <a:off x="8315961" y="88595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EBBA002C-46D6-4474-A46D-B8CBE8D09659}"/>
              </a:ext>
            </a:extLst>
          </p:cNvPr>
          <p:cNvGrpSpPr/>
          <p:nvPr/>
        </p:nvGrpSpPr>
        <p:grpSpPr>
          <a:xfrm>
            <a:off x="5356712" y="1986831"/>
            <a:ext cx="617886" cy="647472"/>
            <a:chOff x="3703468" y="1839156"/>
            <a:chExt cx="617886" cy="647472"/>
          </a:xfrm>
        </p:grpSpPr>
        <p:grpSp>
          <p:nvGrpSpPr>
            <p:cNvPr id="31" name="Group 30">
              <a:extLst>
                <a:ext uri="{FF2B5EF4-FFF2-40B4-BE49-F238E27FC236}">
                  <a16:creationId xmlns:a16="http://schemas.microsoft.com/office/drawing/2014/main" id="{78A8B385-BF8F-47C0-927B-D1ECCAEC72E3}"/>
                </a:ext>
              </a:extLst>
            </p:cNvPr>
            <p:cNvGrpSpPr/>
            <p:nvPr/>
          </p:nvGrpSpPr>
          <p:grpSpPr>
            <a:xfrm>
              <a:off x="3703468" y="1839156"/>
              <a:ext cx="617886" cy="185838"/>
              <a:chOff x="3703468" y="1839156"/>
              <a:chExt cx="617886" cy="185838"/>
            </a:xfrm>
          </p:grpSpPr>
          <p:sp>
            <p:nvSpPr>
              <p:cNvPr id="39" name="Oval 38">
                <a:extLst>
                  <a:ext uri="{FF2B5EF4-FFF2-40B4-BE49-F238E27FC236}">
                    <a16:creationId xmlns:a16="http://schemas.microsoft.com/office/drawing/2014/main" id="{14E13167-19AB-4ED0-B6E3-874D5C0E2E62}"/>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4881BCF-9BA4-4A90-8834-2BBE533814E3}"/>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097A59CA-A053-4F1A-A127-0D3D056418A6}"/>
                  </a:ext>
                </a:extLst>
              </p:cNvPr>
              <p:cNvCxnSpPr>
                <a:cxnSpLocks/>
                <a:stCxn id="39" idx="6"/>
                <a:endCxn id="40"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32" name="Oval 31">
              <a:extLst>
                <a:ext uri="{FF2B5EF4-FFF2-40B4-BE49-F238E27FC236}">
                  <a16:creationId xmlns:a16="http://schemas.microsoft.com/office/drawing/2014/main" id="{53CD62FE-C22E-440B-9F1E-749607CC03FE}"/>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D8D8152-EE64-4D0E-90A8-17952FC113EF}"/>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9B51DFBA-5887-4BFE-B006-B17E2DF06258}"/>
                </a:ext>
              </a:extLst>
            </p:cNvPr>
            <p:cNvCxnSpPr>
              <a:cxnSpLocks/>
            </p:cNvCxnSpPr>
            <p:nvPr/>
          </p:nvCxnSpPr>
          <p:spPr>
            <a:xfrm>
              <a:off x="3878950" y="2376692"/>
              <a:ext cx="252126" cy="2958"/>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BCF2C1F-F94C-468C-A9B7-50A771A0500B}"/>
                </a:ext>
              </a:extLst>
            </p:cNvPr>
            <p:cNvCxnSpPr>
              <a:cxnSpLocks/>
              <a:stCxn id="39" idx="4"/>
              <a:endCxn id="32" idx="0"/>
            </p:cNvCxnSpPr>
            <p:nvPr/>
          </p:nvCxnSpPr>
          <p:spPr>
            <a:xfrm>
              <a:off x="3794908" y="2022036"/>
              <a:ext cx="0" cy="281712"/>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AB071DA-2B58-4C73-A53B-09A4D7BCC8EE}"/>
                </a:ext>
              </a:extLst>
            </p:cNvPr>
            <p:cNvCxnSpPr>
              <a:cxnSpLocks/>
              <a:stCxn id="33" idx="0"/>
              <a:endCxn id="40" idx="4"/>
            </p:cNvCxnSpPr>
            <p:nvPr/>
          </p:nvCxnSpPr>
          <p:spPr>
            <a:xfrm flipV="1">
              <a:off x="4229914" y="2024994"/>
              <a:ext cx="0" cy="278754"/>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BC4CC61-2B65-4863-8978-68C3E6ED2570}"/>
                </a:ext>
              </a:extLst>
            </p:cNvPr>
            <p:cNvCxnSpPr>
              <a:cxnSpLocks/>
              <a:stCxn id="39" idx="5"/>
              <a:endCxn id="33"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6DB39F8F-8083-4E01-A9A0-F6DB59B3FF0B}"/>
                </a:ext>
              </a:extLst>
            </p:cNvPr>
            <p:cNvCxnSpPr>
              <a:cxnSpLocks/>
              <a:stCxn id="32" idx="7"/>
              <a:endCxn id="40" idx="3"/>
            </p:cNvCxnSpPr>
            <p:nvPr/>
          </p:nvCxnSpPr>
          <p:spPr>
            <a:xfrm flipV="1">
              <a:off x="3859566" y="1998212"/>
              <a:ext cx="305690" cy="332318"/>
            </a:xfrm>
            <a:prstGeom prst="line">
              <a:avLst/>
            </a:prstGeom>
          </p:spPr>
          <p:style>
            <a:lnRef idx="1">
              <a:schemeClr val="dk1"/>
            </a:lnRef>
            <a:fillRef idx="0">
              <a:schemeClr val="dk1"/>
            </a:fillRef>
            <a:effectRef idx="0">
              <a:schemeClr val="dk1"/>
            </a:effectRef>
            <a:fontRef idx="minor">
              <a:schemeClr val="tx1"/>
            </a:fontRef>
          </p:style>
        </p:cxnSp>
      </p:grpSp>
      <p:grpSp>
        <p:nvGrpSpPr>
          <p:cNvPr id="42" name="Group 41">
            <a:extLst>
              <a:ext uri="{FF2B5EF4-FFF2-40B4-BE49-F238E27FC236}">
                <a16:creationId xmlns:a16="http://schemas.microsoft.com/office/drawing/2014/main" id="{A4571FF9-6CF9-4E51-BC38-30CFA715E4E9}"/>
              </a:ext>
            </a:extLst>
          </p:cNvPr>
          <p:cNvGrpSpPr/>
          <p:nvPr/>
        </p:nvGrpSpPr>
        <p:grpSpPr>
          <a:xfrm>
            <a:off x="8189898" y="1933277"/>
            <a:ext cx="617886" cy="647472"/>
            <a:chOff x="3703468" y="1839156"/>
            <a:chExt cx="617886" cy="647472"/>
          </a:xfrm>
        </p:grpSpPr>
        <p:grpSp>
          <p:nvGrpSpPr>
            <p:cNvPr id="43" name="Group 42">
              <a:extLst>
                <a:ext uri="{FF2B5EF4-FFF2-40B4-BE49-F238E27FC236}">
                  <a16:creationId xmlns:a16="http://schemas.microsoft.com/office/drawing/2014/main" id="{29484C76-63FD-46CA-9F3D-315254D483E2}"/>
                </a:ext>
              </a:extLst>
            </p:cNvPr>
            <p:cNvGrpSpPr/>
            <p:nvPr/>
          </p:nvGrpSpPr>
          <p:grpSpPr>
            <a:xfrm>
              <a:off x="3703468" y="1839156"/>
              <a:ext cx="617886" cy="185838"/>
              <a:chOff x="3703468" y="1839156"/>
              <a:chExt cx="617886" cy="185838"/>
            </a:xfrm>
          </p:grpSpPr>
          <p:sp>
            <p:nvSpPr>
              <p:cNvPr id="48" name="Oval 47">
                <a:extLst>
                  <a:ext uri="{FF2B5EF4-FFF2-40B4-BE49-F238E27FC236}">
                    <a16:creationId xmlns:a16="http://schemas.microsoft.com/office/drawing/2014/main" id="{719B1F54-F714-4EDC-9D6A-314AC834D773}"/>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9E5DFE5-8BB0-4CE4-AB9D-18F76513B688}"/>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4" name="Oval 43">
              <a:extLst>
                <a:ext uri="{FF2B5EF4-FFF2-40B4-BE49-F238E27FC236}">
                  <a16:creationId xmlns:a16="http://schemas.microsoft.com/office/drawing/2014/main" id="{FDBFFE9B-2B8D-4A23-986F-307692FC658E}"/>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7594B3E-6E43-4EB0-A1C0-28F968CE7BC8}"/>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EE0481A2-BC45-4F47-B514-32106749EC91}"/>
              </a:ext>
            </a:extLst>
          </p:cNvPr>
          <p:cNvGrpSpPr/>
          <p:nvPr/>
        </p:nvGrpSpPr>
        <p:grpSpPr>
          <a:xfrm>
            <a:off x="4852461" y="3127312"/>
            <a:ext cx="1702441" cy="1389575"/>
            <a:chOff x="3703468" y="1839156"/>
            <a:chExt cx="1702441" cy="1389575"/>
          </a:xfrm>
        </p:grpSpPr>
        <p:grpSp>
          <p:nvGrpSpPr>
            <p:cNvPr id="90" name="Group 89">
              <a:extLst>
                <a:ext uri="{FF2B5EF4-FFF2-40B4-BE49-F238E27FC236}">
                  <a16:creationId xmlns:a16="http://schemas.microsoft.com/office/drawing/2014/main" id="{66329BE4-D630-4BA3-BD20-AEF363B07A5F}"/>
                </a:ext>
              </a:extLst>
            </p:cNvPr>
            <p:cNvGrpSpPr/>
            <p:nvPr/>
          </p:nvGrpSpPr>
          <p:grpSpPr>
            <a:xfrm>
              <a:off x="3703468" y="1839156"/>
              <a:ext cx="617886" cy="647472"/>
              <a:chOff x="3703468" y="1839156"/>
              <a:chExt cx="617886" cy="647472"/>
            </a:xfrm>
          </p:grpSpPr>
          <p:grpSp>
            <p:nvGrpSpPr>
              <p:cNvPr id="117" name="Group 116">
                <a:extLst>
                  <a:ext uri="{FF2B5EF4-FFF2-40B4-BE49-F238E27FC236}">
                    <a16:creationId xmlns:a16="http://schemas.microsoft.com/office/drawing/2014/main" id="{FEA63842-1F49-45BF-B7F4-8207700A38A2}"/>
                  </a:ext>
                </a:extLst>
              </p:cNvPr>
              <p:cNvGrpSpPr/>
              <p:nvPr/>
            </p:nvGrpSpPr>
            <p:grpSpPr>
              <a:xfrm>
                <a:off x="3703468" y="1839156"/>
                <a:ext cx="617886" cy="185838"/>
                <a:chOff x="3703468" y="1839156"/>
                <a:chExt cx="617886" cy="185838"/>
              </a:xfrm>
            </p:grpSpPr>
            <p:sp>
              <p:nvSpPr>
                <p:cNvPr id="125" name="Oval 124">
                  <a:extLst>
                    <a:ext uri="{FF2B5EF4-FFF2-40B4-BE49-F238E27FC236}">
                      <a16:creationId xmlns:a16="http://schemas.microsoft.com/office/drawing/2014/main" id="{1BB4736A-2D49-4941-9015-A9E8BB2EF41D}"/>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9C7FC5E2-7DD7-471A-A83C-CD5825485015}"/>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341E108F-288B-4B1A-95C0-0E7F627729F8}"/>
                    </a:ext>
                  </a:extLst>
                </p:cNvPr>
                <p:cNvCxnSpPr>
                  <a:cxnSpLocks/>
                  <a:stCxn id="125" idx="6"/>
                  <a:endCxn id="126"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118" name="Oval 117">
                <a:extLst>
                  <a:ext uri="{FF2B5EF4-FFF2-40B4-BE49-F238E27FC236}">
                    <a16:creationId xmlns:a16="http://schemas.microsoft.com/office/drawing/2014/main" id="{945AA311-E94B-4A40-BED1-1C31A0393288}"/>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C051AAD-A034-46C2-B03D-19C4E2025C37}"/>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511D4872-6378-45BF-8B8A-35DEDE22CEF5}"/>
                  </a:ext>
                </a:extLst>
              </p:cNvPr>
              <p:cNvCxnSpPr>
                <a:cxnSpLocks/>
              </p:cNvCxnSpPr>
              <p:nvPr/>
            </p:nvCxnSpPr>
            <p:spPr>
              <a:xfrm>
                <a:off x="3878950" y="2376692"/>
                <a:ext cx="252126" cy="2958"/>
              </a:xfrm>
              <a:prstGeom prst="line">
                <a:avLst/>
              </a:prstGeom>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1107B494-1CBC-461E-9F59-0C312CD229E8}"/>
                  </a:ext>
                </a:extLst>
              </p:cNvPr>
              <p:cNvCxnSpPr>
                <a:cxnSpLocks/>
                <a:stCxn id="125" idx="4"/>
                <a:endCxn id="118" idx="0"/>
              </p:cNvCxnSpPr>
              <p:nvPr/>
            </p:nvCxnSpPr>
            <p:spPr>
              <a:xfrm>
                <a:off x="3794908" y="2022036"/>
                <a:ext cx="0" cy="281712"/>
              </a:xfrm>
              <a:prstGeom prst="line">
                <a:avLst/>
              </a:prstGeom>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D865EFAC-C6AF-44B9-9901-29708FB64083}"/>
                  </a:ext>
                </a:extLst>
              </p:cNvPr>
              <p:cNvCxnSpPr>
                <a:cxnSpLocks/>
                <a:stCxn id="119" idx="0"/>
                <a:endCxn id="126" idx="4"/>
              </p:cNvCxnSpPr>
              <p:nvPr/>
            </p:nvCxnSpPr>
            <p:spPr>
              <a:xfrm flipV="1">
                <a:off x="4229914" y="2024994"/>
                <a:ext cx="0" cy="278754"/>
              </a:xfrm>
              <a:prstGeom prst="line">
                <a:avLst/>
              </a:prstGeom>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9170D4BC-D289-46FF-82A2-ACF37854B120}"/>
                  </a:ext>
                </a:extLst>
              </p:cNvPr>
              <p:cNvCxnSpPr>
                <a:cxnSpLocks/>
                <a:stCxn id="125" idx="5"/>
                <a:endCxn id="119"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C60663C8-128C-46F9-AEF3-D4E407DC3770}"/>
                  </a:ext>
                </a:extLst>
              </p:cNvPr>
              <p:cNvCxnSpPr>
                <a:cxnSpLocks/>
                <a:stCxn id="118" idx="7"/>
                <a:endCxn id="126" idx="3"/>
              </p:cNvCxnSpPr>
              <p:nvPr/>
            </p:nvCxnSpPr>
            <p:spPr>
              <a:xfrm flipV="1">
                <a:off x="3859566" y="1998212"/>
                <a:ext cx="305690" cy="332318"/>
              </a:xfrm>
              <a:prstGeom prst="line">
                <a:avLst/>
              </a:prstGeom>
            </p:spPr>
            <p:style>
              <a:lnRef idx="1">
                <a:schemeClr val="dk1"/>
              </a:lnRef>
              <a:fillRef idx="0">
                <a:schemeClr val="dk1"/>
              </a:fillRef>
              <a:effectRef idx="0">
                <a:schemeClr val="dk1"/>
              </a:effectRef>
              <a:fontRef idx="minor">
                <a:schemeClr val="tx1"/>
              </a:fontRef>
            </p:style>
          </p:cxnSp>
        </p:grpSp>
        <p:grpSp>
          <p:nvGrpSpPr>
            <p:cNvPr id="91" name="Group 90">
              <a:extLst>
                <a:ext uri="{FF2B5EF4-FFF2-40B4-BE49-F238E27FC236}">
                  <a16:creationId xmlns:a16="http://schemas.microsoft.com/office/drawing/2014/main" id="{543C0064-896C-4974-A43D-D59032DE4852}"/>
                </a:ext>
              </a:extLst>
            </p:cNvPr>
            <p:cNvGrpSpPr/>
            <p:nvPr/>
          </p:nvGrpSpPr>
          <p:grpSpPr>
            <a:xfrm>
              <a:off x="4788023" y="1839156"/>
              <a:ext cx="617886" cy="647472"/>
              <a:chOff x="3703468" y="1839156"/>
              <a:chExt cx="617886" cy="647472"/>
            </a:xfrm>
          </p:grpSpPr>
          <p:grpSp>
            <p:nvGrpSpPr>
              <p:cNvPr id="106" name="Group 105">
                <a:extLst>
                  <a:ext uri="{FF2B5EF4-FFF2-40B4-BE49-F238E27FC236}">
                    <a16:creationId xmlns:a16="http://schemas.microsoft.com/office/drawing/2014/main" id="{D00FE227-483B-4323-A6EE-4E77D284E114}"/>
                  </a:ext>
                </a:extLst>
              </p:cNvPr>
              <p:cNvGrpSpPr/>
              <p:nvPr/>
            </p:nvGrpSpPr>
            <p:grpSpPr>
              <a:xfrm>
                <a:off x="3703468" y="1839156"/>
                <a:ext cx="617886" cy="185838"/>
                <a:chOff x="3703468" y="1839156"/>
                <a:chExt cx="617886" cy="185838"/>
              </a:xfrm>
            </p:grpSpPr>
            <p:sp>
              <p:nvSpPr>
                <p:cNvPr id="114" name="Oval 113">
                  <a:extLst>
                    <a:ext uri="{FF2B5EF4-FFF2-40B4-BE49-F238E27FC236}">
                      <a16:creationId xmlns:a16="http://schemas.microsoft.com/office/drawing/2014/main" id="{2F33D95A-5EBC-40FA-A6F4-47F852A756ED}"/>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040C5D2-F102-45D7-8402-C59E57C3B93E}"/>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6" name="Straight Connector 115">
                  <a:extLst>
                    <a:ext uri="{FF2B5EF4-FFF2-40B4-BE49-F238E27FC236}">
                      <a16:creationId xmlns:a16="http://schemas.microsoft.com/office/drawing/2014/main" id="{E1003E77-AA10-42D6-8619-5A95CB5B70F1}"/>
                    </a:ext>
                  </a:extLst>
                </p:cNvPr>
                <p:cNvCxnSpPr>
                  <a:cxnSpLocks/>
                  <a:stCxn id="114" idx="6"/>
                  <a:endCxn id="115"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107" name="Oval 106">
                <a:extLst>
                  <a:ext uri="{FF2B5EF4-FFF2-40B4-BE49-F238E27FC236}">
                    <a16:creationId xmlns:a16="http://schemas.microsoft.com/office/drawing/2014/main" id="{96120CAA-B2DA-431B-872A-222AE5FF34F6}"/>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CE1F17DA-0E4D-479C-ACC8-B00A1445D7DF}"/>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9" name="Straight Connector 108">
                <a:extLst>
                  <a:ext uri="{FF2B5EF4-FFF2-40B4-BE49-F238E27FC236}">
                    <a16:creationId xmlns:a16="http://schemas.microsoft.com/office/drawing/2014/main" id="{11D4DF41-178E-476E-A619-02DB450EABE1}"/>
                  </a:ext>
                </a:extLst>
              </p:cNvPr>
              <p:cNvCxnSpPr>
                <a:cxnSpLocks/>
              </p:cNvCxnSpPr>
              <p:nvPr/>
            </p:nvCxnSpPr>
            <p:spPr>
              <a:xfrm>
                <a:off x="3878950" y="2376692"/>
                <a:ext cx="252126" cy="2958"/>
              </a:xfrm>
              <a:prstGeom prst="line">
                <a:avLst/>
              </a:prstGeom>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88393D40-B1B1-4EAD-AA83-F99CB736F091}"/>
                  </a:ext>
                </a:extLst>
              </p:cNvPr>
              <p:cNvCxnSpPr>
                <a:cxnSpLocks/>
                <a:stCxn id="114" idx="4"/>
                <a:endCxn id="107" idx="0"/>
              </p:cNvCxnSpPr>
              <p:nvPr/>
            </p:nvCxnSpPr>
            <p:spPr>
              <a:xfrm>
                <a:off x="3794908" y="2022036"/>
                <a:ext cx="0" cy="281712"/>
              </a:xfrm>
              <a:prstGeom prst="line">
                <a:avLst/>
              </a:prstGeom>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3E1CB53-50E2-4A48-818F-850894AEA16F}"/>
                  </a:ext>
                </a:extLst>
              </p:cNvPr>
              <p:cNvCxnSpPr>
                <a:cxnSpLocks/>
                <a:stCxn id="108" idx="0"/>
                <a:endCxn id="115" idx="4"/>
              </p:cNvCxnSpPr>
              <p:nvPr/>
            </p:nvCxnSpPr>
            <p:spPr>
              <a:xfrm flipV="1">
                <a:off x="4229914" y="2024994"/>
                <a:ext cx="0" cy="278754"/>
              </a:xfrm>
              <a:prstGeom prst="line">
                <a:avLst/>
              </a:prstGeom>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9AE81AA9-8CD7-4703-97D0-3C612523F012}"/>
                  </a:ext>
                </a:extLst>
              </p:cNvPr>
              <p:cNvCxnSpPr>
                <a:cxnSpLocks/>
                <a:stCxn id="114" idx="5"/>
                <a:endCxn id="108"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34BA02F4-E4C7-4639-8EF6-C7FCA5F893F4}"/>
                  </a:ext>
                </a:extLst>
              </p:cNvPr>
              <p:cNvCxnSpPr>
                <a:cxnSpLocks/>
                <a:stCxn id="107" idx="7"/>
                <a:endCxn id="115" idx="3"/>
              </p:cNvCxnSpPr>
              <p:nvPr/>
            </p:nvCxnSpPr>
            <p:spPr>
              <a:xfrm flipV="1">
                <a:off x="3859566" y="1998212"/>
                <a:ext cx="305690" cy="332318"/>
              </a:xfrm>
              <a:prstGeom prst="line">
                <a:avLst/>
              </a:prstGeom>
            </p:spPr>
            <p:style>
              <a:lnRef idx="1">
                <a:schemeClr val="dk1"/>
              </a:lnRef>
              <a:fillRef idx="0">
                <a:schemeClr val="dk1"/>
              </a:fillRef>
              <a:effectRef idx="0">
                <a:schemeClr val="dk1"/>
              </a:effectRef>
              <a:fontRef idx="minor">
                <a:schemeClr val="tx1"/>
              </a:fontRef>
            </p:style>
          </p:cxnSp>
        </p:grpSp>
        <p:grpSp>
          <p:nvGrpSpPr>
            <p:cNvPr id="92" name="Group 91">
              <a:extLst>
                <a:ext uri="{FF2B5EF4-FFF2-40B4-BE49-F238E27FC236}">
                  <a16:creationId xmlns:a16="http://schemas.microsoft.com/office/drawing/2014/main" id="{4B8F1573-5CAE-47E8-817A-D517FE462B95}"/>
                </a:ext>
              </a:extLst>
            </p:cNvPr>
            <p:cNvGrpSpPr/>
            <p:nvPr/>
          </p:nvGrpSpPr>
          <p:grpSpPr>
            <a:xfrm rot="2497800">
              <a:off x="4219732" y="2581259"/>
              <a:ext cx="617886" cy="647472"/>
              <a:chOff x="3703468" y="1839156"/>
              <a:chExt cx="617886" cy="647472"/>
            </a:xfrm>
          </p:grpSpPr>
          <p:grpSp>
            <p:nvGrpSpPr>
              <p:cNvPr id="95" name="Group 94">
                <a:extLst>
                  <a:ext uri="{FF2B5EF4-FFF2-40B4-BE49-F238E27FC236}">
                    <a16:creationId xmlns:a16="http://schemas.microsoft.com/office/drawing/2014/main" id="{BE1DB296-89C8-4B5E-8B8F-0C482C19F952}"/>
                  </a:ext>
                </a:extLst>
              </p:cNvPr>
              <p:cNvGrpSpPr/>
              <p:nvPr/>
            </p:nvGrpSpPr>
            <p:grpSpPr>
              <a:xfrm>
                <a:off x="3703468" y="1839156"/>
                <a:ext cx="617886" cy="185838"/>
                <a:chOff x="3703468" y="1839156"/>
                <a:chExt cx="617886" cy="185838"/>
              </a:xfrm>
            </p:grpSpPr>
            <p:sp>
              <p:nvSpPr>
                <p:cNvPr id="103" name="Oval 102">
                  <a:extLst>
                    <a:ext uri="{FF2B5EF4-FFF2-40B4-BE49-F238E27FC236}">
                      <a16:creationId xmlns:a16="http://schemas.microsoft.com/office/drawing/2014/main" id="{E98F3031-1FE1-4F47-B68C-7E000507CE53}"/>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997D093-1518-4DB2-8998-C881A81AFC98}"/>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5" name="Straight Connector 104">
                  <a:extLst>
                    <a:ext uri="{FF2B5EF4-FFF2-40B4-BE49-F238E27FC236}">
                      <a16:creationId xmlns:a16="http://schemas.microsoft.com/office/drawing/2014/main" id="{EA2B8A65-F1AA-4F72-93E2-5FC0993B188C}"/>
                    </a:ext>
                  </a:extLst>
                </p:cNvPr>
                <p:cNvCxnSpPr>
                  <a:cxnSpLocks/>
                  <a:stCxn id="103" idx="6"/>
                  <a:endCxn id="104"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96" name="Oval 95">
                <a:extLst>
                  <a:ext uri="{FF2B5EF4-FFF2-40B4-BE49-F238E27FC236}">
                    <a16:creationId xmlns:a16="http://schemas.microsoft.com/office/drawing/2014/main" id="{90268A80-366A-47DD-8CCB-563DDDD3CFF4}"/>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1E24B7D-1926-468B-8189-4B829689B0A0}"/>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22BC80D5-57C4-4F29-B186-8E43912FCE20}"/>
                  </a:ext>
                </a:extLst>
              </p:cNvPr>
              <p:cNvCxnSpPr>
                <a:cxnSpLocks/>
              </p:cNvCxnSpPr>
              <p:nvPr/>
            </p:nvCxnSpPr>
            <p:spPr>
              <a:xfrm>
                <a:off x="3878950" y="2376692"/>
                <a:ext cx="252126" cy="2958"/>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BA5CF269-C03D-4430-9E5F-266B955E9F30}"/>
                  </a:ext>
                </a:extLst>
              </p:cNvPr>
              <p:cNvCxnSpPr>
                <a:cxnSpLocks/>
                <a:stCxn id="103" idx="4"/>
                <a:endCxn id="96" idx="0"/>
              </p:cNvCxnSpPr>
              <p:nvPr/>
            </p:nvCxnSpPr>
            <p:spPr>
              <a:xfrm>
                <a:off x="3794908" y="2022036"/>
                <a:ext cx="0" cy="281712"/>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55037288-8CB4-42C7-89B7-88DBA64BB85D}"/>
                  </a:ext>
                </a:extLst>
              </p:cNvPr>
              <p:cNvCxnSpPr>
                <a:cxnSpLocks/>
                <a:stCxn id="97" idx="0"/>
                <a:endCxn id="104" idx="4"/>
              </p:cNvCxnSpPr>
              <p:nvPr/>
            </p:nvCxnSpPr>
            <p:spPr>
              <a:xfrm flipV="1">
                <a:off x="4229914" y="2024994"/>
                <a:ext cx="0" cy="278754"/>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F37204D9-CC7B-4D1E-BCFC-71AF4686DD0B}"/>
                  </a:ext>
                </a:extLst>
              </p:cNvPr>
              <p:cNvCxnSpPr>
                <a:cxnSpLocks/>
                <a:stCxn id="103" idx="5"/>
                <a:endCxn id="97"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9BDF0259-EDEB-4C9A-8528-D732167E912E}"/>
                  </a:ext>
                </a:extLst>
              </p:cNvPr>
              <p:cNvCxnSpPr>
                <a:cxnSpLocks/>
                <a:stCxn id="96" idx="7"/>
                <a:endCxn id="104" idx="3"/>
              </p:cNvCxnSpPr>
              <p:nvPr/>
            </p:nvCxnSpPr>
            <p:spPr>
              <a:xfrm flipV="1">
                <a:off x="3859566" y="1998212"/>
                <a:ext cx="305690" cy="332318"/>
              </a:xfrm>
              <a:prstGeom prst="line">
                <a:avLst/>
              </a:prstGeom>
            </p:spPr>
            <p:style>
              <a:lnRef idx="1">
                <a:schemeClr val="dk1"/>
              </a:lnRef>
              <a:fillRef idx="0">
                <a:schemeClr val="dk1"/>
              </a:fillRef>
              <a:effectRef idx="0">
                <a:schemeClr val="dk1"/>
              </a:effectRef>
              <a:fontRef idx="minor">
                <a:schemeClr val="tx1"/>
              </a:fontRef>
            </p:style>
          </p:cxnSp>
        </p:grpSp>
        <p:cxnSp>
          <p:nvCxnSpPr>
            <p:cNvPr id="93" name="Straight Connector 92">
              <a:extLst>
                <a:ext uri="{FF2B5EF4-FFF2-40B4-BE49-F238E27FC236}">
                  <a16:creationId xmlns:a16="http://schemas.microsoft.com/office/drawing/2014/main" id="{62505221-F55D-4682-8478-335725CA4B63}"/>
                </a:ext>
              </a:extLst>
            </p:cNvPr>
            <p:cNvCxnSpPr>
              <a:cxnSpLocks/>
              <a:stCxn id="119" idx="5"/>
              <a:endCxn id="103" idx="1"/>
            </p:cNvCxnSpPr>
            <p:nvPr/>
          </p:nvCxnSpPr>
          <p:spPr>
            <a:xfrm>
              <a:off x="4294572" y="2459846"/>
              <a:ext cx="220474" cy="35746"/>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F2BFC352-013D-4EEB-8701-E3EC275915AE}"/>
                </a:ext>
              </a:extLst>
            </p:cNvPr>
            <p:cNvCxnSpPr>
              <a:cxnSpLocks/>
              <a:stCxn id="107" idx="3"/>
              <a:endCxn id="103" idx="1"/>
            </p:cNvCxnSpPr>
            <p:nvPr/>
          </p:nvCxnSpPr>
          <p:spPr>
            <a:xfrm flipH="1">
              <a:off x="4515046" y="2459846"/>
              <a:ext cx="299759" cy="35746"/>
            </a:xfrm>
            <a:prstGeom prst="line">
              <a:avLst/>
            </a:prstGeom>
          </p:spPr>
          <p:style>
            <a:lnRef idx="1">
              <a:schemeClr val="dk1"/>
            </a:lnRef>
            <a:fillRef idx="0">
              <a:schemeClr val="dk1"/>
            </a:fillRef>
            <a:effectRef idx="0">
              <a:schemeClr val="dk1"/>
            </a:effectRef>
            <a:fontRef idx="minor">
              <a:schemeClr val="tx1"/>
            </a:fontRef>
          </p:style>
        </p:cxnSp>
      </p:grpSp>
      <p:grpSp>
        <p:nvGrpSpPr>
          <p:cNvPr id="130" name="Group 129">
            <a:extLst>
              <a:ext uri="{FF2B5EF4-FFF2-40B4-BE49-F238E27FC236}">
                <a16:creationId xmlns:a16="http://schemas.microsoft.com/office/drawing/2014/main" id="{5A1DCB3E-04C5-4CCA-9F8A-E7A3E547C7ED}"/>
              </a:ext>
            </a:extLst>
          </p:cNvPr>
          <p:cNvGrpSpPr/>
          <p:nvPr/>
        </p:nvGrpSpPr>
        <p:grpSpPr>
          <a:xfrm>
            <a:off x="5110123" y="5248218"/>
            <a:ext cx="1151597" cy="935167"/>
            <a:chOff x="7463161" y="3655767"/>
            <a:chExt cx="1151597" cy="935167"/>
          </a:xfrm>
        </p:grpSpPr>
        <p:grpSp>
          <p:nvGrpSpPr>
            <p:cNvPr id="131" name="Group 130">
              <a:extLst>
                <a:ext uri="{FF2B5EF4-FFF2-40B4-BE49-F238E27FC236}">
                  <a16:creationId xmlns:a16="http://schemas.microsoft.com/office/drawing/2014/main" id="{63970861-7760-4541-B1DD-167FB71BD411}"/>
                </a:ext>
              </a:extLst>
            </p:cNvPr>
            <p:cNvGrpSpPr/>
            <p:nvPr/>
          </p:nvGrpSpPr>
          <p:grpSpPr>
            <a:xfrm>
              <a:off x="7958524" y="4054115"/>
              <a:ext cx="457586" cy="536819"/>
              <a:chOff x="3703468" y="1839156"/>
              <a:chExt cx="457586" cy="536819"/>
            </a:xfrm>
          </p:grpSpPr>
          <p:sp>
            <p:nvSpPr>
              <p:cNvPr id="142" name="Oval 141">
                <a:extLst>
                  <a:ext uri="{FF2B5EF4-FFF2-40B4-BE49-F238E27FC236}">
                    <a16:creationId xmlns:a16="http://schemas.microsoft.com/office/drawing/2014/main" id="{645C2B9C-8231-405F-81FC-8651514923E4}"/>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A2D911C-6398-4B5C-9693-4CA1404ECB6F}"/>
                  </a:ext>
                </a:extLst>
              </p:cNvPr>
              <p:cNvSpPr/>
              <p:nvPr/>
            </p:nvSpPr>
            <p:spPr>
              <a:xfrm>
                <a:off x="3978174" y="219309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4" name="Straight Connector 143">
                <a:extLst>
                  <a:ext uri="{FF2B5EF4-FFF2-40B4-BE49-F238E27FC236}">
                    <a16:creationId xmlns:a16="http://schemas.microsoft.com/office/drawing/2014/main" id="{1C8EC848-72EB-4AA6-BEF5-37C88DB76806}"/>
                  </a:ext>
                </a:extLst>
              </p:cNvPr>
              <p:cNvCxnSpPr>
                <a:cxnSpLocks/>
                <a:stCxn id="142" idx="5"/>
                <a:endCxn id="143" idx="1"/>
              </p:cNvCxnSpPr>
              <p:nvPr/>
            </p:nvCxnSpPr>
            <p:spPr>
              <a:xfrm>
                <a:off x="3859566" y="1995254"/>
                <a:ext cx="145390" cy="224623"/>
              </a:xfrm>
              <a:prstGeom prst="line">
                <a:avLst/>
              </a:prstGeom>
            </p:spPr>
            <p:style>
              <a:lnRef idx="1">
                <a:schemeClr val="dk1"/>
              </a:lnRef>
              <a:fillRef idx="0">
                <a:schemeClr val="dk1"/>
              </a:fillRef>
              <a:effectRef idx="0">
                <a:schemeClr val="dk1"/>
              </a:effectRef>
              <a:fontRef idx="minor">
                <a:schemeClr val="tx1"/>
              </a:fontRef>
            </p:style>
          </p:cxnSp>
        </p:grpSp>
        <p:sp>
          <p:nvSpPr>
            <p:cNvPr id="132" name="Oval 131">
              <a:extLst>
                <a:ext uri="{FF2B5EF4-FFF2-40B4-BE49-F238E27FC236}">
                  <a16:creationId xmlns:a16="http://schemas.microsoft.com/office/drawing/2014/main" id="{5BA7A023-EBF2-4F3B-8798-028D1837D361}"/>
                </a:ext>
              </a:extLst>
            </p:cNvPr>
            <p:cNvSpPr/>
            <p:nvPr/>
          </p:nvSpPr>
          <p:spPr>
            <a:xfrm>
              <a:off x="8233230" y="3655767"/>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8E8DD574-EB0E-4409-A0CC-E8435399156F}"/>
                </a:ext>
              </a:extLst>
            </p:cNvPr>
            <p:cNvSpPr/>
            <p:nvPr/>
          </p:nvSpPr>
          <p:spPr>
            <a:xfrm>
              <a:off x="7641268" y="3655767"/>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D824A8B-1870-438D-B4B0-A1AEEA540247}"/>
                </a:ext>
              </a:extLst>
            </p:cNvPr>
            <p:cNvSpPr/>
            <p:nvPr/>
          </p:nvSpPr>
          <p:spPr>
            <a:xfrm>
              <a:off x="7641268" y="440805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5" name="Straight Connector 134">
              <a:extLst>
                <a:ext uri="{FF2B5EF4-FFF2-40B4-BE49-F238E27FC236}">
                  <a16:creationId xmlns:a16="http://schemas.microsoft.com/office/drawing/2014/main" id="{40FA3FBB-2B8E-46E3-9909-898E28DF1A13}"/>
                </a:ext>
              </a:extLst>
            </p:cNvPr>
            <p:cNvCxnSpPr>
              <a:cxnSpLocks/>
              <a:stCxn id="132" idx="3"/>
              <a:endCxn id="142" idx="7"/>
            </p:cNvCxnSpPr>
            <p:nvPr/>
          </p:nvCxnSpPr>
          <p:spPr>
            <a:xfrm flipH="1">
              <a:off x="8114622" y="3811865"/>
              <a:ext cx="145390" cy="269032"/>
            </a:xfrm>
            <a:prstGeom prst="line">
              <a:avLst/>
            </a:prstGeom>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37875957-5DBC-4CAC-91EC-A97F4CCEBA27}"/>
                </a:ext>
              </a:extLst>
            </p:cNvPr>
            <p:cNvCxnSpPr>
              <a:cxnSpLocks/>
              <a:endCxn id="142" idx="1"/>
            </p:cNvCxnSpPr>
            <p:nvPr/>
          </p:nvCxnSpPr>
          <p:spPr>
            <a:xfrm>
              <a:off x="7743183" y="3822946"/>
              <a:ext cx="242123" cy="257951"/>
            </a:xfrm>
            <a:prstGeom prst="line">
              <a:avLst/>
            </a:prstGeom>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233854C-FF5D-4D77-81A2-8C246D56868F}"/>
                </a:ext>
              </a:extLst>
            </p:cNvPr>
            <p:cNvCxnSpPr>
              <a:cxnSpLocks/>
              <a:endCxn id="134" idx="7"/>
            </p:cNvCxnSpPr>
            <p:nvPr/>
          </p:nvCxnSpPr>
          <p:spPr>
            <a:xfrm flipH="1">
              <a:off x="7797366" y="4198029"/>
              <a:ext cx="182880" cy="236807"/>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F0C9D7D0-3E09-40DA-AFBA-BAA1035DE8B5}"/>
                </a:ext>
              </a:extLst>
            </p:cNvPr>
            <p:cNvSpPr/>
            <p:nvPr/>
          </p:nvSpPr>
          <p:spPr>
            <a:xfrm>
              <a:off x="8431878" y="3989457"/>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38C7159-3B33-4164-8E24-A917D5DF7CDC}"/>
                </a:ext>
              </a:extLst>
            </p:cNvPr>
            <p:cNvSpPr/>
            <p:nvPr/>
          </p:nvSpPr>
          <p:spPr>
            <a:xfrm>
              <a:off x="7463161" y="4031910"/>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B5CE54E0-EF7C-4C11-A1BF-C34EB707C331}"/>
                </a:ext>
              </a:extLst>
            </p:cNvPr>
            <p:cNvCxnSpPr>
              <a:cxnSpLocks/>
              <a:stCxn id="139" idx="6"/>
              <a:endCxn id="142" idx="2"/>
            </p:cNvCxnSpPr>
            <p:nvPr/>
          </p:nvCxnSpPr>
          <p:spPr>
            <a:xfrm>
              <a:off x="7646041" y="4123350"/>
              <a:ext cx="312483" cy="22205"/>
            </a:xfrm>
            <a:prstGeom prst="line">
              <a:avLst/>
            </a:prstGeom>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5BB44B3A-ED45-4B7C-9B20-D8CF473DD073}"/>
                </a:ext>
              </a:extLst>
            </p:cNvPr>
            <p:cNvCxnSpPr>
              <a:cxnSpLocks/>
              <a:stCxn id="138" idx="2"/>
              <a:endCxn id="142" idx="6"/>
            </p:cNvCxnSpPr>
            <p:nvPr/>
          </p:nvCxnSpPr>
          <p:spPr>
            <a:xfrm flipH="1">
              <a:off x="8141404" y="4080897"/>
              <a:ext cx="290474" cy="64658"/>
            </a:xfrm>
            <a:prstGeom prst="line">
              <a:avLst/>
            </a:prstGeom>
          </p:spPr>
          <p:style>
            <a:lnRef idx="1">
              <a:schemeClr val="dk1"/>
            </a:lnRef>
            <a:fillRef idx="0">
              <a:schemeClr val="dk1"/>
            </a:fillRef>
            <a:effectRef idx="0">
              <a:schemeClr val="dk1"/>
            </a:effectRef>
            <a:fontRef idx="minor">
              <a:schemeClr val="tx1"/>
            </a:fontRef>
          </p:style>
        </p:cxnSp>
      </p:grpSp>
      <p:grpSp>
        <p:nvGrpSpPr>
          <p:cNvPr id="145" name="Group 144">
            <a:extLst>
              <a:ext uri="{FF2B5EF4-FFF2-40B4-BE49-F238E27FC236}">
                <a16:creationId xmlns:a16="http://schemas.microsoft.com/office/drawing/2014/main" id="{748D08B0-0336-4F25-AC6F-AA11C1B80752}"/>
              </a:ext>
            </a:extLst>
          </p:cNvPr>
          <p:cNvGrpSpPr/>
          <p:nvPr/>
        </p:nvGrpSpPr>
        <p:grpSpPr>
          <a:xfrm>
            <a:off x="8037660" y="5087364"/>
            <a:ext cx="898490" cy="1073994"/>
            <a:chOff x="5321225" y="3658957"/>
            <a:chExt cx="898490" cy="1073994"/>
          </a:xfrm>
        </p:grpSpPr>
        <p:grpSp>
          <p:nvGrpSpPr>
            <p:cNvPr id="146" name="Group 145">
              <a:extLst>
                <a:ext uri="{FF2B5EF4-FFF2-40B4-BE49-F238E27FC236}">
                  <a16:creationId xmlns:a16="http://schemas.microsoft.com/office/drawing/2014/main" id="{02C8EFCB-29AE-4F13-9AD2-86B58734E48E}"/>
                </a:ext>
              </a:extLst>
            </p:cNvPr>
            <p:cNvGrpSpPr/>
            <p:nvPr/>
          </p:nvGrpSpPr>
          <p:grpSpPr>
            <a:xfrm>
              <a:off x="5321225" y="3658957"/>
              <a:ext cx="898490" cy="1073994"/>
              <a:chOff x="7958524" y="3494736"/>
              <a:chExt cx="898490" cy="1073994"/>
            </a:xfrm>
          </p:grpSpPr>
          <p:grpSp>
            <p:nvGrpSpPr>
              <p:cNvPr id="150" name="Group 149">
                <a:extLst>
                  <a:ext uri="{FF2B5EF4-FFF2-40B4-BE49-F238E27FC236}">
                    <a16:creationId xmlns:a16="http://schemas.microsoft.com/office/drawing/2014/main" id="{DFABA359-3425-40A4-8161-09CFFE422491}"/>
                  </a:ext>
                </a:extLst>
              </p:cNvPr>
              <p:cNvGrpSpPr/>
              <p:nvPr/>
            </p:nvGrpSpPr>
            <p:grpSpPr>
              <a:xfrm>
                <a:off x="7958524" y="4054115"/>
                <a:ext cx="721845" cy="514615"/>
                <a:chOff x="3703468" y="1839156"/>
                <a:chExt cx="721845" cy="514615"/>
              </a:xfrm>
            </p:grpSpPr>
            <p:sp>
              <p:nvSpPr>
                <p:cNvPr id="155" name="Oval 154">
                  <a:extLst>
                    <a:ext uri="{FF2B5EF4-FFF2-40B4-BE49-F238E27FC236}">
                      <a16:creationId xmlns:a16="http://schemas.microsoft.com/office/drawing/2014/main" id="{1471CCEC-0C88-42B0-8584-408DF7DE4698}"/>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99253150-80E7-4366-B1AB-DE199E1696BB}"/>
                    </a:ext>
                  </a:extLst>
                </p:cNvPr>
                <p:cNvSpPr/>
                <p:nvPr/>
              </p:nvSpPr>
              <p:spPr>
                <a:xfrm>
                  <a:off x="4242433" y="2170891"/>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7" name="Straight Connector 156">
                  <a:extLst>
                    <a:ext uri="{FF2B5EF4-FFF2-40B4-BE49-F238E27FC236}">
                      <a16:creationId xmlns:a16="http://schemas.microsoft.com/office/drawing/2014/main" id="{E8AD657E-1027-4AC6-B8E4-2D7410ADD809}"/>
                    </a:ext>
                  </a:extLst>
                </p:cNvPr>
                <p:cNvCxnSpPr>
                  <a:cxnSpLocks/>
                  <a:stCxn id="155" idx="5"/>
                  <a:endCxn id="156" idx="1"/>
                </p:cNvCxnSpPr>
                <p:nvPr/>
              </p:nvCxnSpPr>
              <p:spPr>
                <a:xfrm>
                  <a:off x="3859566" y="1995254"/>
                  <a:ext cx="409649" cy="202419"/>
                </a:xfrm>
                <a:prstGeom prst="line">
                  <a:avLst/>
                </a:prstGeom>
              </p:spPr>
              <p:style>
                <a:lnRef idx="1">
                  <a:schemeClr val="dk1"/>
                </a:lnRef>
                <a:fillRef idx="0">
                  <a:schemeClr val="dk1"/>
                </a:fillRef>
                <a:effectRef idx="0">
                  <a:schemeClr val="dk1"/>
                </a:effectRef>
                <a:fontRef idx="minor">
                  <a:schemeClr val="tx1"/>
                </a:fontRef>
              </p:style>
            </p:cxnSp>
          </p:grpSp>
          <p:sp>
            <p:nvSpPr>
              <p:cNvPr id="151" name="Oval 150">
                <a:extLst>
                  <a:ext uri="{FF2B5EF4-FFF2-40B4-BE49-F238E27FC236}">
                    <a16:creationId xmlns:a16="http://schemas.microsoft.com/office/drawing/2014/main" id="{DB12B85B-BDCE-4AAB-A451-A6EB3B5F5F40}"/>
                  </a:ext>
                </a:extLst>
              </p:cNvPr>
              <p:cNvSpPr/>
              <p:nvPr/>
            </p:nvSpPr>
            <p:spPr>
              <a:xfrm>
                <a:off x="8224889" y="349473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19C0C729-DE8B-43FA-AAD9-FC1299F1CF47}"/>
                  </a:ext>
                </a:extLst>
              </p:cNvPr>
              <p:cNvCxnSpPr>
                <a:cxnSpLocks/>
                <a:stCxn id="151" idx="4"/>
                <a:endCxn id="155" idx="7"/>
              </p:cNvCxnSpPr>
              <p:nvPr/>
            </p:nvCxnSpPr>
            <p:spPr>
              <a:xfrm flipH="1">
                <a:off x="8114622" y="3677616"/>
                <a:ext cx="201707" cy="403281"/>
              </a:xfrm>
              <a:prstGeom prst="line">
                <a:avLst/>
              </a:prstGeom>
            </p:spPr>
            <p:style>
              <a:lnRef idx="1">
                <a:schemeClr val="dk1"/>
              </a:lnRef>
              <a:fillRef idx="0">
                <a:schemeClr val="dk1"/>
              </a:fillRef>
              <a:effectRef idx="0">
                <a:schemeClr val="dk1"/>
              </a:effectRef>
              <a:fontRef idx="minor">
                <a:schemeClr val="tx1"/>
              </a:fontRef>
            </p:style>
          </p:cxnSp>
          <p:sp>
            <p:nvSpPr>
              <p:cNvPr id="153" name="Oval 152">
                <a:extLst>
                  <a:ext uri="{FF2B5EF4-FFF2-40B4-BE49-F238E27FC236}">
                    <a16:creationId xmlns:a16="http://schemas.microsoft.com/office/drawing/2014/main" id="{CFEE4EC7-6F0F-46FE-9F74-AB1942059B87}"/>
                  </a:ext>
                </a:extLst>
              </p:cNvPr>
              <p:cNvSpPr/>
              <p:nvPr/>
            </p:nvSpPr>
            <p:spPr>
              <a:xfrm>
                <a:off x="8674134" y="3849031"/>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2A8D1C4-53DB-41EA-9ADF-3BDBD71FC251}"/>
                  </a:ext>
                </a:extLst>
              </p:cNvPr>
              <p:cNvCxnSpPr>
                <a:cxnSpLocks/>
                <a:stCxn id="153" idx="2"/>
                <a:endCxn id="155" idx="6"/>
              </p:cNvCxnSpPr>
              <p:nvPr/>
            </p:nvCxnSpPr>
            <p:spPr>
              <a:xfrm flipH="1">
                <a:off x="8141404" y="3940471"/>
                <a:ext cx="532730" cy="205084"/>
              </a:xfrm>
              <a:prstGeom prst="line">
                <a:avLst/>
              </a:prstGeom>
            </p:spPr>
            <p:style>
              <a:lnRef idx="1">
                <a:schemeClr val="dk1"/>
              </a:lnRef>
              <a:fillRef idx="0">
                <a:schemeClr val="dk1"/>
              </a:fillRef>
              <a:effectRef idx="0">
                <a:schemeClr val="dk1"/>
              </a:effectRef>
              <a:fontRef idx="minor">
                <a:schemeClr val="tx1"/>
              </a:fontRef>
            </p:style>
          </p:cxnSp>
        </p:grpSp>
        <p:cxnSp>
          <p:nvCxnSpPr>
            <p:cNvPr id="147" name="Straight Connector 146">
              <a:extLst>
                <a:ext uri="{FF2B5EF4-FFF2-40B4-BE49-F238E27FC236}">
                  <a16:creationId xmlns:a16="http://schemas.microsoft.com/office/drawing/2014/main" id="{6A092A87-1157-4D1C-AB7B-177385C7A5C1}"/>
                </a:ext>
              </a:extLst>
            </p:cNvPr>
            <p:cNvCxnSpPr>
              <a:cxnSpLocks/>
              <a:stCxn id="151" idx="4"/>
              <a:endCxn id="153" idx="2"/>
            </p:cNvCxnSpPr>
            <p:nvPr/>
          </p:nvCxnSpPr>
          <p:spPr>
            <a:xfrm>
              <a:off x="5679030" y="3841837"/>
              <a:ext cx="357805" cy="262855"/>
            </a:xfrm>
            <a:prstGeom prst="line">
              <a:avLst/>
            </a:prstGeom>
          </p:spPr>
          <p:style>
            <a:lnRef idx="1">
              <a:schemeClr val="dk1"/>
            </a:lnRef>
            <a:fillRef idx="0">
              <a:schemeClr val="dk1"/>
            </a:fillRef>
            <a:effectRef idx="0">
              <a:schemeClr val="dk1"/>
            </a:effectRef>
            <a:fontRef idx="minor">
              <a:schemeClr val="tx1"/>
            </a:fontRef>
          </p:style>
        </p:cxnSp>
        <p:cxnSp>
          <p:nvCxnSpPr>
            <p:cNvPr id="148" name="Straight Connector 147">
              <a:extLst>
                <a:ext uri="{FF2B5EF4-FFF2-40B4-BE49-F238E27FC236}">
                  <a16:creationId xmlns:a16="http://schemas.microsoft.com/office/drawing/2014/main" id="{F6905B73-C54B-4B89-B731-2BAD86F13F0C}"/>
                </a:ext>
              </a:extLst>
            </p:cNvPr>
            <p:cNvCxnSpPr>
              <a:cxnSpLocks/>
              <a:stCxn id="153" idx="2"/>
              <a:endCxn id="156" idx="0"/>
            </p:cNvCxnSpPr>
            <p:nvPr/>
          </p:nvCxnSpPr>
          <p:spPr>
            <a:xfrm flipH="1">
              <a:off x="5951630" y="4104692"/>
              <a:ext cx="85205" cy="445379"/>
            </a:xfrm>
            <a:prstGeom prst="line">
              <a:avLst/>
            </a:prstGeom>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F5AE1B42-5EBF-4C47-BEA2-98A239940E1F}"/>
                </a:ext>
              </a:extLst>
            </p:cNvPr>
            <p:cNvCxnSpPr>
              <a:cxnSpLocks/>
              <a:stCxn id="151" idx="4"/>
              <a:endCxn id="156" idx="1"/>
            </p:cNvCxnSpPr>
            <p:nvPr/>
          </p:nvCxnSpPr>
          <p:spPr>
            <a:xfrm>
              <a:off x="5679030" y="3841837"/>
              <a:ext cx="207942" cy="735016"/>
            </a:xfrm>
            <a:prstGeom prst="line">
              <a:avLst/>
            </a:prstGeom>
          </p:spPr>
          <p:style>
            <a:lnRef idx="1">
              <a:schemeClr val="dk1"/>
            </a:lnRef>
            <a:fillRef idx="0">
              <a:schemeClr val="dk1"/>
            </a:fillRef>
            <a:effectRef idx="0">
              <a:schemeClr val="dk1"/>
            </a:effectRef>
            <a:fontRef idx="minor">
              <a:schemeClr val="tx1"/>
            </a:fontRef>
          </p:style>
        </p:cxnSp>
      </p:grpSp>
      <p:grpSp>
        <p:nvGrpSpPr>
          <p:cNvPr id="158" name="Group 157">
            <a:extLst>
              <a:ext uri="{FF2B5EF4-FFF2-40B4-BE49-F238E27FC236}">
                <a16:creationId xmlns:a16="http://schemas.microsoft.com/office/drawing/2014/main" id="{DDCB0CF7-2DA6-4768-9151-06506A4B09D6}"/>
              </a:ext>
            </a:extLst>
          </p:cNvPr>
          <p:cNvGrpSpPr/>
          <p:nvPr/>
        </p:nvGrpSpPr>
        <p:grpSpPr>
          <a:xfrm>
            <a:off x="7614623" y="3079996"/>
            <a:ext cx="1702441" cy="1389575"/>
            <a:chOff x="3703468" y="1839156"/>
            <a:chExt cx="1702441" cy="1389575"/>
          </a:xfrm>
        </p:grpSpPr>
        <p:grpSp>
          <p:nvGrpSpPr>
            <p:cNvPr id="159" name="Group 158">
              <a:extLst>
                <a:ext uri="{FF2B5EF4-FFF2-40B4-BE49-F238E27FC236}">
                  <a16:creationId xmlns:a16="http://schemas.microsoft.com/office/drawing/2014/main" id="{232FA4E5-4BC3-4285-9B88-CFA575FDF637}"/>
                </a:ext>
              </a:extLst>
            </p:cNvPr>
            <p:cNvGrpSpPr/>
            <p:nvPr/>
          </p:nvGrpSpPr>
          <p:grpSpPr>
            <a:xfrm>
              <a:off x="3703468" y="1839156"/>
              <a:ext cx="617886" cy="647472"/>
              <a:chOff x="3703468" y="1839156"/>
              <a:chExt cx="617886" cy="647472"/>
            </a:xfrm>
          </p:grpSpPr>
          <p:grpSp>
            <p:nvGrpSpPr>
              <p:cNvPr id="177" name="Group 176">
                <a:extLst>
                  <a:ext uri="{FF2B5EF4-FFF2-40B4-BE49-F238E27FC236}">
                    <a16:creationId xmlns:a16="http://schemas.microsoft.com/office/drawing/2014/main" id="{D9837C9B-CD6F-4B18-951A-B2562A42AF1F}"/>
                  </a:ext>
                </a:extLst>
              </p:cNvPr>
              <p:cNvGrpSpPr/>
              <p:nvPr/>
            </p:nvGrpSpPr>
            <p:grpSpPr>
              <a:xfrm>
                <a:off x="3703468" y="1839156"/>
                <a:ext cx="617886" cy="185838"/>
                <a:chOff x="3703468" y="1839156"/>
                <a:chExt cx="617886" cy="185838"/>
              </a:xfrm>
            </p:grpSpPr>
            <p:sp>
              <p:nvSpPr>
                <p:cNvPr id="180" name="Oval 179">
                  <a:extLst>
                    <a:ext uri="{FF2B5EF4-FFF2-40B4-BE49-F238E27FC236}">
                      <a16:creationId xmlns:a16="http://schemas.microsoft.com/office/drawing/2014/main" id="{8C52611B-8836-46AC-B16D-E80F41145639}"/>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B2E5E064-E7D4-4003-859F-A9BAF47601FF}"/>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2" name="Straight Connector 181">
                  <a:extLst>
                    <a:ext uri="{FF2B5EF4-FFF2-40B4-BE49-F238E27FC236}">
                      <a16:creationId xmlns:a16="http://schemas.microsoft.com/office/drawing/2014/main" id="{4F7826E0-1D40-4A98-8452-CA0920B4BE8C}"/>
                    </a:ext>
                  </a:extLst>
                </p:cNvPr>
                <p:cNvCxnSpPr>
                  <a:cxnSpLocks/>
                  <a:stCxn id="180" idx="6"/>
                  <a:endCxn id="181"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178" name="Oval 177">
                <a:extLst>
                  <a:ext uri="{FF2B5EF4-FFF2-40B4-BE49-F238E27FC236}">
                    <a16:creationId xmlns:a16="http://schemas.microsoft.com/office/drawing/2014/main" id="{346E8894-2063-47F9-821D-0CDFDB1DC7DD}"/>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D51EBA70-102C-40B5-BD34-4D9B7E035BA0}"/>
                  </a:ext>
                </a:extLst>
              </p:cNvPr>
              <p:cNvCxnSpPr>
                <a:cxnSpLocks/>
                <a:stCxn id="180" idx="5"/>
                <a:endCxn id="178"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grpSp>
        <p:grpSp>
          <p:nvGrpSpPr>
            <p:cNvPr id="160" name="Group 159">
              <a:extLst>
                <a:ext uri="{FF2B5EF4-FFF2-40B4-BE49-F238E27FC236}">
                  <a16:creationId xmlns:a16="http://schemas.microsoft.com/office/drawing/2014/main" id="{E870944F-4259-4BA6-868E-729DB391424A}"/>
                </a:ext>
              </a:extLst>
            </p:cNvPr>
            <p:cNvGrpSpPr/>
            <p:nvPr/>
          </p:nvGrpSpPr>
          <p:grpSpPr>
            <a:xfrm>
              <a:off x="4788023" y="1842114"/>
              <a:ext cx="617886" cy="644514"/>
              <a:chOff x="3703468" y="1842114"/>
              <a:chExt cx="617886" cy="644514"/>
            </a:xfrm>
          </p:grpSpPr>
          <p:sp>
            <p:nvSpPr>
              <p:cNvPr id="172" name="Oval 171">
                <a:extLst>
                  <a:ext uri="{FF2B5EF4-FFF2-40B4-BE49-F238E27FC236}">
                    <a16:creationId xmlns:a16="http://schemas.microsoft.com/office/drawing/2014/main" id="{0E57BB24-F21A-4600-869D-0B8DA739EE22}"/>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533E31B0-4B70-4B40-BEDF-9F735F835DDC}"/>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1264421-8E6E-429B-8E33-0436AFB08F88}"/>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5" name="Straight Connector 174">
                <a:extLst>
                  <a:ext uri="{FF2B5EF4-FFF2-40B4-BE49-F238E27FC236}">
                    <a16:creationId xmlns:a16="http://schemas.microsoft.com/office/drawing/2014/main" id="{16F19DA4-80A8-4DA7-BF0D-E2FCCE1E4049}"/>
                  </a:ext>
                </a:extLst>
              </p:cNvPr>
              <p:cNvCxnSpPr>
                <a:cxnSpLocks/>
              </p:cNvCxnSpPr>
              <p:nvPr/>
            </p:nvCxnSpPr>
            <p:spPr>
              <a:xfrm>
                <a:off x="3878950" y="2376692"/>
                <a:ext cx="252126" cy="2958"/>
              </a:xfrm>
              <a:prstGeom prst="line">
                <a:avLst/>
              </a:prstGeom>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A458E5C1-17DE-4862-BEBA-902601C748DD}"/>
                  </a:ext>
                </a:extLst>
              </p:cNvPr>
              <p:cNvCxnSpPr>
                <a:cxnSpLocks/>
                <a:stCxn id="174" idx="0"/>
                <a:endCxn id="172" idx="4"/>
              </p:cNvCxnSpPr>
              <p:nvPr/>
            </p:nvCxnSpPr>
            <p:spPr>
              <a:xfrm flipV="1">
                <a:off x="4229914" y="2024994"/>
                <a:ext cx="0" cy="278754"/>
              </a:xfrm>
              <a:prstGeom prst="line">
                <a:avLst/>
              </a:prstGeom>
            </p:spPr>
            <p:style>
              <a:lnRef idx="1">
                <a:schemeClr val="dk1"/>
              </a:lnRef>
              <a:fillRef idx="0">
                <a:schemeClr val="dk1"/>
              </a:fillRef>
              <a:effectRef idx="0">
                <a:schemeClr val="dk1"/>
              </a:effectRef>
              <a:fontRef idx="minor">
                <a:schemeClr val="tx1"/>
              </a:fontRef>
            </p:style>
          </p:cxnSp>
        </p:grpSp>
        <p:grpSp>
          <p:nvGrpSpPr>
            <p:cNvPr id="161" name="Group 160">
              <a:extLst>
                <a:ext uri="{FF2B5EF4-FFF2-40B4-BE49-F238E27FC236}">
                  <a16:creationId xmlns:a16="http://schemas.microsoft.com/office/drawing/2014/main" id="{310337FC-C621-4375-9363-F96ED040090F}"/>
                </a:ext>
              </a:extLst>
            </p:cNvPr>
            <p:cNvGrpSpPr/>
            <p:nvPr/>
          </p:nvGrpSpPr>
          <p:grpSpPr>
            <a:xfrm rot="2497800">
              <a:off x="4219732" y="2581259"/>
              <a:ext cx="617886" cy="647472"/>
              <a:chOff x="3703468" y="1839156"/>
              <a:chExt cx="617886" cy="647472"/>
            </a:xfrm>
          </p:grpSpPr>
          <p:grpSp>
            <p:nvGrpSpPr>
              <p:cNvPr id="164" name="Group 163">
                <a:extLst>
                  <a:ext uri="{FF2B5EF4-FFF2-40B4-BE49-F238E27FC236}">
                    <a16:creationId xmlns:a16="http://schemas.microsoft.com/office/drawing/2014/main" id="{40BEDB7B-4831-48B9-95AB-4896BE4E5397}"/>
                  </a:ext>
                </a:extLst>
              </p:cNvPr>
              <p:cNvGrpSpPr/>
              <p:nvPr/>
            </p:nvGrpSpPr>
            <p:grpSpPr>
              <a:xfrm>
                <a:off x="3703468" y="1839156"/>
                <a:ext cx="617886" cy="185838"/>
                <a:chOff x="3703468" y="1839156"/>
                <a:chExt cx="617886" cy="185838"/>
              </a:xfrm>
            </p:grpSpPr>
            <p:sp>
              <p:nvSpPr>
                <p:cNvPr id="169" name="Oval 168">
                  <a:extLst>
                    <a:ext uri="{FF2B5EF4-FFF2-40B4-BE49-F238E27FC236}">
                      <a16:creationId xmlns:a16="http://schemas.microsoft.com/office/drawing/2014/main" id="{C82D00A8-8199-4D6A-96DC-E3EAD4DB1EA7}"/>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A99C93C2-AA19-4AC9-AB0E-258D1A17A756}"/>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1" name="Straight Connector 170">
                  <a:extLst>
                    <a:ext uri="{FF2B5EF4-FFF2-40B4-BE49-F238E27FC236}">
                      <a16:creationId xmlns:a16="http://schemas.microsoft.com/office/drawing/2014/main" id="{DFCA9FC0-2A6C-4C8D-897D-6DE3B2B89067}"/>
                    </a:ext>
                  </a:extLst>
                </p:cNvPr>
                <p:cNvCxnSpPr>
                  <a:cxnSpLocks/>
                  <a:stCxn id="169" idx="6"/>
                  <a:endCxn id="170"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165" name="Oval 164">
                <a:extLst>
                  <a:ext uri="{FF2B5EF4-FFF2-40B4-BE49-F238E27FC236}">
                    <a16:creationId xmlns:a16="http://schemas.microsoft.com/office/drawing/2014/main" id="{FC86B4B8-5AA1-43DC-B58F-B1FA753B4A51}"/>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03140868-BF34-4F50-8EC4-DCDA650A45CF}"/>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7" name="Straight Connector 166">
                <a:extLst>
                  <a:ext uri="{FF2B5EF4-FFF2-40B4-BE49-F238E27FC236}">
                    <a16:creationId xmlns:a16="http://schemas.microsoft.com/office/drawing/2014/main" id="{72B48AED-74F8-4939-B7D8-7EAD787486B0}"/>
                  </a:ext>
                </a:extLst>
              </p:cNvPr>
              <p:cNvCxnSpPr>
                <a:cxnSpLocks/>
                <a:stCxn id="169" idx="4"/>
                <a:endCxn id="165" idx="0"/>
              </p:cNvCxnSpPr>
              <p:nvPr/>
            </p:nvCxnSpPr>
            <p:spPr>
              <a:xfrm>
                <a:off x="3794908" y="2022036"/>
                <a:ext cx="0" cy="281712"/>
              </a:xfrm>
              <a:prstGeom prst="line">
                <a:avLst/>
              </a:prstGeom>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D7F4C963-DF90-487F-9214-9657AFFB2B29}"/>
                  </a:ext>
                </a:extLst>
              </p:cNvPr>
              <p:cNvCxnSpPr>
                <a:cxnSpLocks/>
                <a:stCxn id="169" idx="5"/>
                <a:endCxn id="166"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grpSp>
        <p:cxnSp>
          <p:nvCxnSpPr>
            <p:cNvPr id="162" name="Straight Connector 161">
              <a:extLst>
                <a:ext uri="{FF2B5EF4-FFF2-40B4-BE49-F238E27FC236}">
                  <a16:creationId xmlns:a16="http://schemas.microsoft.com/office/drawing/2014/main" id="{9E601FEB-5879-4FA6-A81F-EFEF8730CDAD}"/>
                </a:ext>
              </a:extLst>
            </p:cNvPr>
            <p:cNvCxnSpPr>
              <a:cxnSpLocks/>
              <a:stCxn id="178" idx="5"/>
              <a:endCxn id="169" idx="1"/>
            </p:cNvCxnSpPr>
            <p:nvPr/>
          </p:nvCxnSpPr>
          <p:spPr>
            <a:xfrm>
              <a:off x="4294572" y="2459846"/>
              <a:ext cx="220474" cy="35746"/>
            </a:xfrm>
            <a:prstGeom prst="line">
              <a:avLst/>
            </a:prstGeom>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BB747C0A-AF68-41D6-A412-81132867DB44}"/>
                </a:ext>
              </a:extLst>
            </p:cNvPr>
            <p:cNvCxnSpPr>
              <a:cxnSpLocks/>
              <a:stCxn id="173" idx="3"/>
              <a:endCxn id="169" idx="1"/>
            </p:cNvCxnSpPr>
            <p:nvPr/>
          </p:nvCxnSpPr>
          <p:spPr>
            <a:xfrm flipH="1">
              <a:off x="4515046" y="2459846"/>
              <a:ext cx="299759" cy="35746"/>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83858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5054" y="1627141"/>
            <a:ext cx="4068618" cy="4382027"/>
          </a:xfrm>
        </p:spPr>
        <p:txBody>
          <a:bodyPr>
            <a:normAutofit/>
          </a:bodyPr>
          <a:lstStyle/>
          <a:p>
            <a:pPr marL="0" indent="0">
              <a:spcBef>
                <a:spcPts val="0"/>
              </a:spcBef>
              <a:buNone/>
            </a:pPr>
            <a:endParaRPr lang="en-US" dirty="0">
              <a:latin typeface="American Typewriter" charset="0"/>
              <a:ea typeface="American Typewriter" charset="0"/>
              <a:cs typeface="American Typewriter" charset="0"/>
            </a:endParaRPr>
          </a:p>
          <a:p>
            <a:pPr marL="0" indent="0">
              <a:spcBef>
                <a:spcPts val="0"/>
              </a:spcBef>
              <a:buNone/>
            </a:pPr>
            <a:endParaRPr lang="en-US" dirty="0">
              <a:latin typeface="American Typewriter" charset="0"/>
              <a:ea typeface="American Typewriter" charset="0"/>
              <a:cs typeface="American Typewriter" charset="0"/>
            </a:endParaRPr>
          </a:p>
          <a:p>
            <a:pPr marL="0" indent="0">
              <a:spcBef>
                <a:spcPts val="0"/>
              </a:spcBef>
              <a:buNone/>
            </a:pPr>
            <a:r>
              <a:rPr lang="en-US" dirty="0">
                <a:latin typeface="American Typewriter" charset="0"/>
                <a:ea typeface="American Typewriter" charset="0"/>
                <a:cs typeface="American Typewriter" charset="0"/>
              </a:rPr>
              <a:t>Conservation and management measures shall</a:t>
            </a:r>
            <a:r>
              <a:rPr lang="is-IS" dirty="0">
                <a:latin typeface="American Typewriter" charset="0"/>
                <a:ea typeface="American Typewriter" charset="0"/>
                <a:cs typeface="American Typewriter" charset="0"/>
              </a:rPr>
              <a:t>…</a:t>
            </a:r>
            <a:r>
              <a:rPr lang="en-US" dirty="0">
                <a:latin typeface="American Typewriter" charset="0"/>
                <a:ea typeface="American Typewriter" charset="0"/>
                <a:cs typeface="American Typewriter" charset="0"/>
              </a:rPr>
              <a:t>take into account the importance of fishery resources to fishing communities</a:t>
            </a:r>
            <a:r>
              <a:rPr lang="is-IS" dirty="0">
                <a:latin typeface="American Typewriter" charset="0"/>
                <a:ea typeface="American Typewriter" charset="0"/>
                <a:cs typeface="American Typewriter" charset="0"/>
              </a:rPr>
              <a:t>…</a:t>
            </a:r>
            <a:endParaRPr lang="en-US" dirty="0">
              <a:latin typeface="American Typewriter" charset="0"/>
              <a:ea typeface="American Typewriter" charset="0"/>
              <a:cs typeface="American Typewriter" charset="0"/>
            </a:endParaRPr>
          </a:p>
          <a:p>
            <a:pPr marL="0" indent="0">
              <a:spcBef>
                <a:spcPts val="0"/>
              </a:spcBef>
              <a:buNone/>
            </a:pPr>
            <a:endParaRPr lang="en-US" dirty="0">
              <a:latin typeface="American Typewriter" charset="0"/>
              <a:ea typeface="American Typewriter" charset="0"/>
              <a:cs typeface="American Typewriter" charset="0"/>
            </a:endParaRPr>
          </a:p>
          <a:p>
            <a:pPr marL="0" indent="0">
              <a:lnSpc>
                <a:spcPct val="100000"/>
              </a:lnSpc>
              <a:spcBef>
                <a:spcPts val="0"/>
              </a:spcBef>
              <a:buNone/>
              <a:defRPr/>
            </a:pPr>
            <a:endParaRPr lang="en-US" dirty="0">
              <a:latin typeface="American Typewriter" charset="0"/>
              <a:ea typeface="American Typewriter" charset="0"/>
              <a:cs typeface="American Typewriter" charset="0"/>
            </a:endParaRPr>
          </a:p>
        </p:txBody>
      </p:sp>
      <p:pic>
        <p:nvPicPr>
          <p:cNvPr id="6" name="Picture 5"/>
          <p:cNvPicPr>
            <a:picLocks noChangeAspect="1"/>
          </p:cNvPicPr>
          <p:nvPr/>
        </p:nvPicPr>
        <p:blipFill>
          <a:blip r:embed="rId3"/>
          <a:stretch>
            <a:fillRect/>
          </a:stretch>
        </p:blipFill>
        <p:spPr>
          <a:xfrm>
            <a:off x="2943591" y="425221"/>
            <a:ext cx="6304818" cy="905865"/>
          </a:xfrm>
          <a:prstGeom prst="rect">
            <a:avLst/>
          </a:prstGeom>
        </p:spPr>
      </p:pic>
      <p:pic>
        <p:nvPicPr>
          <p:cNvPr id="4" name="Picture 3">
            <a:extLst>
              <a:ext uri="{FF2B5EF4-FFF2-40B4-BE49-F238E27FC236}">
                <a16:creationId xmlns:a16="http://schemas.microsoft.com/office/drawing/2014/main" id="{D671C543-292B-8841-9006-60A37C136E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1318" y="1300656"/>
            <a:ext cx="4089820" cy="5292708"/>
          </a:xfrm>
          <a:prstGeom prst="rect">
            <a:avLst/>
          </a:prstGeom>
        </p:spPr>
      </p:pic>
    </p:spTree>
    <p:extLst>
      <p:ext uri="{BB962C8B-B14F-4D97-AF65-F5344CB8AC3E}">
        <p14:creationId xmlns:p14="http://schemas.microsoft.com/office/powerpoint/2010/main" val="174059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rrowheads="1"/>
          </p:cNvSpPr>
          <p:nvPr>
            <p:ph type="title"/>
          </p:nvPr>
        </p:nvSpPr>
        <p:spPr>
          <a:xfrm>
            <a:off x="6872720" y="3530601"/>
            <a:ext cx="3575315" cy="1143000"/>
          </a:xfrm>
        </p:spPr>
        <p:txBody>
          <a:bodyPr>
            <a:normAutofit fontScale="90000"/>
          </a:bodyPr>
          <a:lstStyle/>
          <a:p>
            <a:pPr marL="1016000" indent="-1016000"/>
            <a:r>
              <a:rPr lang="en-US" sz="4000" dirty="0">
                <a:latin typeface="Tahoma" charset="0"/>
              </a:rPr>
              <a:t>Federal Register </a:t>
            </a:r>
            <a:r>
              <a:rPr lang="en-US" altLang="ko-KR" sz="4000" dirty="0">
                <a:ea typeface="굴림" charset="0"/>
                <a:cs typeface="굴림" charset="0"/>
              </a:rPr>
              <a:t>16 U.S.C. 1802 §3 (16)</a:t>
            </a:r>
            <a:endParaRPr lang="en-US" sz="4000" dirty="0">
              <a:latin typeface="Tahoma"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r="2016"/>
          <a:stretch>
            <a:fillRect/>
          </a:stretch>
        </p:blipFill>
        <p:spPr bwMode="auto">
          <a:xfrm>
            <a:off x="1524001" y="0"/>
            <a:ext cx="9142413" cy="2081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2135815" y="2397656"/>
            <a:ext cx="4736904" cy="4165207"/>
          </a:xfrm>
          <a:prstGeom prst="rect">
            <a:avLst/>
          </a:prstGeom>
        </p:spPr>
      </p:pic>
      <p:sp>
        <p:nvSpPr>
          <p:cNvPr id="4" name="Rectangle 3"/>
          <p:cNvSpPr/>
          <p:nvPr/>
        </p:nvSpPr>
        <p:spPr>
          <a:xfrm>
            <a:off x="2861735" y="4826001"/>
            <a:ext cx="3437467" cy="287867"/>
          </a:xfrm>
          <a:prstGeom prst="rect">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50535" y="5080000"/>
            <a:ext cx="3657599" cy="350310"/>
          </a:xfrm>
          <a:prstGeom prst="rect">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7230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096" y="-2274"/>
            <a:ext cx="11822749" cy="618723"/>
          </a:xfrm>
        </p:spPr>
        <p:txBody>
          <a:bodyPr>
            <a:noAutofit/>
          </a:bodyPr>
          <a:lstStyle/>
          <a:p>
            <a:r>
              <a:rPr lang="en-US" sz="3600" b="1" dirty="0">
                <a:solidFill>
                  <a:schemeClr val="tx1"/>
                </a:solidFill>
                <a:latin typeface="Calibri" panose="020F0502020204030204" pitchFamily="34" charset="0"/>
              </a:rPr>
              <a:t>Landings through 2018</a:t>
            </a:r>
          </a:p>
        </p:txBody>
      </p:sp>
      <p:sp>
        <p:nvSpPr>
          <p:cNvPr id="13" name="Content Placeholder 12"/>
          <p:cNvSpPr>
            <a:spLocks noGrp="1"/>
          </p:cNvSpPr>
          <p:nvPr>
            <p:ph sz="half" idx="2"/>
          </p:nvPr>
        </p:nvSpPr>
        <p:spPr>
          <a:xfrm>
            <a:off x="8537822" y="720738"/>
            <a:ext cx="3591407" cy="5908661"/>
          </a:xfrm>
        </p:spPr>
        <p:txBody>
          <a:bodyPr>
            <a:normAutofit/>
          </a:bodyPr>
          <a:lstStyle/>
          <a:p>
            <a:pPr marL="285750" indent="-285750">
              <a:spcAft>
                <a:spcPts val="600"/>
              </a:spcAft>
              <a:buFont typeface="Wingdings" panose="05000000000000000000" pitchFamily="2" charset="2"/>
              <a:buChar char="§"/>
            </a:pPr>
            <a:r>
              <a:rPr lang="en-US" sz="2400" dirty="0">
                <a:solidFill>
                  <a:schemeClr val="accent1">
                    <a:lumMod val="75000"/>
                  </a:schemeClr>
                </a:solidFill>
                <a:latin typeface="Calibri" panose="020F0502020204030204" pitchFamily="34" charset="0"/>
              </a:rPr>
              <a:t>Landings data updated through 2018</a:t>
            </a:r>
          </a:p>
          <a:p>
            <a:pPr marL="514350" lvl="1" indent="-285750">
              <a:spcAft>
                <a:spcPts val="600"/>
              </a:spcAft>
              <a:buFont typeface="Wingdings" panose="05000000000000000000" pitchFamily="2" charset="2"/>
              <a:buChar char="§"/>
            </a:pPr>
            <a:r>
              <a:rPr lang="en-US" sz="2000" dirty="0">
                <a:solidFill>
                  <a:schemeClr val="accent1">
                    <a:lumMod val="75000"/>
                  </a:schemeClr>
                </a:solidFill>
                <a:latin typeface="Calibri" panose="020F0502020204030204" pitchFamily="34" charset="0"/>
              </a:rPr>
              <a:t>2019 data compilation not quite complete as of today, should be ready by Council meeting</a:t>
            </a:r>
          </a:p>
          <a:p>
            <a:pPr marL="514350" lvl="1" indent="-285750">
              <a:spcAft>
                <a:spcPts val="600"/>
              </a:spcAft>
              <a:buFont typeface="Wingdings" panose="05000000000000000000" pitchFamily="2" charset="2"/>
              <a:buChar char="§"/>
            </a:pPr>
            <a:endParaRPr lang="en-US" sz="2400" b="1" i="1" dirty="0">
              <a:solidFill>
                <a:srgbClr val="FF0000"/>
              </a:solidFill>
              <a:latin typeface="Calibri" panose="020F0502020204030204" pitchFamily="34" charset="0"/>
            </a:endParaRPr>
          </a:p>
          <a:p>
            <a:pPr marL="285750" indent="-285750">
              <a:spcAft>
                <a:spcPts val="600"/>
              </a:spcAft>
              <a:buFont typeface="Wingdings" panose="05000000000000000000" pitchFamily="2" charset="2"/>
              <a:buChar char="§"/>
            </a:pPr>
            <a:r>
              <a:rPr lang="en-US" sz="2400" b="1" i="1" dirty="0">
                <a:solidFill>
                  <a:schemeClr val="accent1">
                    <a:lumMod val="75000"/>
                  </a:schemeClr>
                </a:solidFill>
                <a:latin typeface="Calibri" panose="020F0502020204030204" pitchFamily="34" charset="0"/>
              </a:rPr>
              <a:t>Landings &amp; revenues down slightly in 2018</a:t>
            </a:r>
          </a:p>
          <a:p>
            <a:pPr marL="514350" lvl="1" indent="-285750">
              <a:spcAft>
                <a:spcPts val="600"/>
              </a:spcAft>
              <a:buFont typeface="Wingdings" panose="05000000000000000000" pitchFamily="2" charset="2"/>
              <a:buChar char="§"/>
            </a:pPr>
            <a:r>
              <a:rPr lang="en-US" sz="2000" b="1" i="1" dirty="0">
                <a:solidFill>
                  <a:schemeClr val="accent1">
                    <a:lumMod val="75000"/>
                  </a:schemeClr>
                </a:solidFill>
                <a:latin typeface="Calibri" panose="020F0502020204030204" pitchFamily="34" charset="0"/>
              </a:rPr>
              <a:t>8% decrease in landings, 7% decrease in revenue relative to 2017</a:t>
            </a:r>
          </a:p>
          <a:p>
            <a:pPr marL="514350" lvl="1" indent="-285750">
              <a:spcAft>
                <a:spcPts val="600"/>
              </a:spcAft>
              <a:buFont typeface="Wingdings" panose="05000000000000000000" pitchFamily="2" charset="2"/>
              <a:buChar char="§"/>
            </a:pPr>
            <a:r>
              <a:rPr lang="en-US" sz="2000" b="1" i="1" dirty="0">
                <a:solidFill>
                  <a:schemeClr val="accent1">
                    <a:lumMod val="75000"/>
                  </a:schemeClr>
                </a:solidFill>
                <a:latin typeface="Calibri" panose="020F0502020204030204" pitchFamily="34" charset="0"/>
              </a:rPr>
              <a:t>Hake: 63% of landed weight in 2018</a:t>
            </a:r>
          </a:p>
          <a:p>
            <a:pPr marL="514350" lvl="1" indent="-285750">
              <a:spcAft>
                <a:spcPts val="600"/>
              </a:spcAft>
              <a:buFont typeface="Wingdings" panose="05000000000000000000" pitchFamily="2" charset="2"/>
              <a:buChar char="§"/>
            </a:pPr>
            <a:r>
              <a:rPr lang="en-US" sz="2000" b="1" i="1" dirty="0">
                <a:solidFill>
                  <a:schemeClr val="accent1">
                    <a:lumMod val="75000"/>
                  </a:schemeClr>
                </a:solidFill>
                <a:latin typeface="Calibri" panose="020F0502020204030204" pitchFamily="34" charset="0"/>
              </a:rPr>
              <a:t>CPS, salmon, </a:t>
            </a:r>
            <a:r>
              <a:rPr lang="en-US" sz="2000" b="1" i="1" dirty="0" err="1">
                <a:solidFill>
                  <a:schemeClr val="accent1">
                    <a:lumMod val="75000"/>
                  </a:schemeClr>
                </a:solidFill>
                <a:latin typeface="Calibri" panose="020F0502020204030204" pitchFamily="34" charset="0"/>
              </a:rPr>
              <a:t>groundfish</a:t>
            </a:r>
            <a:r>
              <a:rPr lang="en-US" sz="2000" b="1" i="1" dirty="0">
                <a:solidFill>
                  <a:schemeClr val="accent1">
                    <a:lumMod val="75000"/>
                  </a:schemeClr>
                </a:solidFill>
                <a:latin typeface="Calibri" panose="020F0502020204030204" pitchFamily="34" charset="0"/>
              </a:rPr>
              <a:t>, HMS near time series lows</a:t>
            </a:r>
          </a:p>
          <a:p>
            <a:pPr marL="514350" lvl="1" indent="-285750">
              <a:spcAft>
                <a:spcPts val="600"/>
              </a:spcAft>
              <a:buFont typeface="Wingdings" panose="05000000000000000000" pitchFamily="2" charset="2"/>
              <a:buChar char="§"/>
            </a:pPr>
            <a:endParaRPr lang="en-US" sz="2000" b="1" i="1" dirty="0">
              <a:solidFill>
                <a:schemeClr val="accent1">
                  <a:lumMod val="75000"/>
                </a:schemeClr>
              </a:solidFill>
              <a:latin typeface="Calibri" panose="020F0502020204030204" pitchFamily="34" charset="0"/>
            </a:endParaRPr>
          </a:p>
        </p:txBody>
      </p:sp>
      <p:sp>
        <p:nvSpPr>
          <p:cNvPr id="7" name="Slide Number Placeholder 6"/>
          <p:cNvSpPr>
            <a:spLocks noGrp="1"/>
          </p:cNvSpPr>
          <p:nvPr>
            <p:ph type="sldNum" sz="quarter" idx="12"/>
          </p:nvPr>
        </p:nvSpPr>
        <p:spPr>
          <a:xfrm>
            <a:off x="-1" y="6629400"/>
            <a:ext cx="1499191" cy="228600"/>
          </a:xfrm>
        </p:spPr>
        <p:txBody>
          <a:bodyPr/>
          <a:lstStyle/>
          <a:p>
            <a:pPr algn="ctr"/>
            <a:fld id="{9CD8D479-8942-46E8-A226-A4E01F7A105C}" type="slidenum">
              <a:rPr lang="en-US" smtClean="0"/>
              <a:pPr algn="ctr"/>
              <a:t>23</a:t>
            </a:fld>
            <a:endParaRPr lang="en-US" dirty="0"/>
          </a:p>
        </p:txBody>
      </p:sp>
      <p:sp>
        <p:nvSpPr>
          <p:cNvPr id="9" name="Footer Placeholder 8"/>
          <p:cNvSpPr>
            <a:spLocks noGrp="1"/>
          </p:cNvSpPr>
          <p:nvPr>
            <p:ph type="ftr" sz="quarter" idx="11"/>
          </p:nvPr>
        </p:nvSpPr>
        <p:spPr>
          <a:xfrm>
            <a:off x="1637716" y="6629400"/>
            <a:ext cx="10554284" cy="228600"/>
          </a:xfrm>
        </p:spPr>
        <p:txBody>
          <a:bodyPr/>
          <a:lstStyle/>
          <a:p>
            <a:pPr algn="ctr"/>
            <a:r>
              <a:rPr lang="en-US" dirty="0">
                <a:latin typeface="Calibri" panose="020F0502020204030204" pitchFamily="34" charset="0"/>
              </a:rPr>
              <a:t>2020 California Current Ecosystem Status Report | NOAA California Current IEA Team</a:t>
            </a:r>
          </a:p>
        </p:txBody>
      </p:sp>
      <p:sp>
        <p:nvSpPr>
          <p:cNvPr id="16" name="Rectangle 15"/>
          <p:cNvSpPr/>
          <p:nvPr/>
        </p:nvSpPr>
        <p:spPr>
          <a:xfrm>
            <a:off x="4306009" y="1076632"/>
            <a:ext cx="3168676" cy="797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720739"/>
            <a:ext cx="8140824" cy="5908661"/>
          </a:xfrm>
          <a:prstGeom prst="rect">
            <a:avLst/>
          </a:prstGeom>
        </p:spPr>
      </p:pic>
    </p:spTree>
    <p:extLst>
      <p:ext uri="{BB962C8B-B14F-4D97-AF65-F5344CB8AC3E}">
        <p14:creationId xmlns:p14="http://schemas.microsoft.com/office/powerpoint/2010/main" val="419769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096" y="-2274"/>
            <a:ext cx="11822749" cy="661220"/>
          </a:xfrm>
        </p:spPr>
        <p:txBody>
          <a:bodyPr>
            <a:noAutofit/>
          </a:bodyPr>
          <a:lstStyle/>
          <a:p>
            <a:r>
              <a:rPr lang="en-US" sz="3600" b="1" dirty="0">
                <a:solidFill>
                  <a:schemeClr val="tx1"/>
                </a:solidFill>
                <a:latin typeface="Calibri" panose="020F0502020204030204" pitchFamily="34" charset="0"/>
              </a:rPr>
              <a:t>Diversity of vessel revenues still low as of 2018</a:t>
            </a:r>
          </a:p>
        </p:txBody>
      </p:sp>
      <p:sp>
        <p:nvSpPr>
          <p:cNvPr id="13" name="Content Placeholder 12"/>
          <p:cNvSpPr>
            <a:spLocks noGrp="1"/>
          </p:cNvSpPr>
          <p:nvPr>
            <p:ph sz="half" idx="2"/>
          </p:nvPr>
        </p:nvSpPr>
        <p:spPr>
          <a:xfrm>
            <a:off x="7201183" y="1274150"/>
            <a:ext cx="4868897" cy="4702129"/>
          </a:xfrm>
        </p:spPr>
        <p:txBody>
          <a:bodyPr>
            <a:normAutofit/>
          </a:bodyPr>
          <a:lstStyle/>
          <a:p>
            <a:pPr marL="285750" indent="-285750">
              <a:spcAft>
                <a:spcPts val="600"/>
              </a:spcAft>
              <a:buFont typeface="Wingdings" panose="05000000000000000000" pitchFamily="2" charset="2"/>
              <a:buChar char="§"/>
            </a:pPr>
            <a:r>
              <a:rPr lang="en-US" sz="2400" dirty="0">
                <a:solidFill>
                  <a:schemeClr val="accent1">
                    <a:lumMod val="75000"/>
                  </a:schemeClr>
                </a:solidFill>
                <a:latin typeface="Calibri" panose="020F0502020204030204" pitchFamily="34" charset="0"/>
              </a:rPr>
              <a:t>Index of how broadly and evenly revenue is spread across different fisheries</a:t>
            </a:r>
          </a:p>
          <a:p>
            <a:pPr marL="514350" lvl="1" indent="-285750">
              <a:spcAft>
                <a:spcPts val="600"/>
              </a:spcAft>
              <a:buFont typeface="Wingdings" panose="05000000000000000000" pitchFamily="2" charset="2"/>
              <a:buChar char="§"/>
            </a:pPr>
            <a:r>
              <a:rPr lang="en-US" sz="2000" dirty="0">
                <a:solidFill>
                  <a:schemeClr val="accent1">
                    <a:lumMod val="75000"/>
                  </a:schemeClr>
                </a:solidFill>
                <a:latin typeface="Calibri" panose="020F0502020204030204" pitchFamily="34" charset="0"/>
              </a:rPr>
              <a:t>Lowest score is 1 = all revenue from a single fishery</a:t>
            </a:r>
          </a:p>
          <a:p>
            <a:pPr marL="514350" lvl="1" indent="-285750">
              <a:spcAft>
                <a:spcPts val="600"/>
              </a:spcAft>
              <a:buFont typeface="Wingdings" panose="05000000000000000000" pitchFamily="2" charset="2"/>
              <a:buChar char="§"/>
            </a:pPr>
            <a:endParaRPr lang="en-US" sz="2000" dirty="0">
              <a:solidFill>
                <a:schemeClr val="accent1">
                  <a:lumMod val="75000"/>
                </a:schemeClr>
              </a:solidFill>
              <a:latin typeface="Calibri" panose="020F0502020204030204" pitchFamily="34" charset="0"/>
            </a:endParaRPr>
          </a:p>
          <a:p>
            <a:pPr marL="285750" indent="-285750">
              <a:spcAft>
                <a:spcPts val="600"/>
              </a:spcAft>
              <a:buFont typeface="Wingdings" panose="05000000000000000000" pitchFamily="2" charset="2"/>
              <a:buChar char="§"/>
            </a:pPr>
            <a:r>
              <a:rPr lang="en-US" sz="2400" b="1" i="1" dirty="0">
                <a:solidFill>
                  <a:schemeClr val="accent1">
                    <a:lumMod val="75000"/>
                  </a:schemeClr>
                </a:solidFill>
                <a:latin typeface="Calibri" panose="020F0502020204030204" pitchFamily="34" charset="0"/>
              </a:rPr>
              <a:t>Diversification remains historically low across all classifications of West Coast vessels</a:t>
            </a:r>
          </a:p>
          <a:p>
            <a:pPr marL="514350" lvl="1" indent="-285750">
              <a:spcAft>
                <a:spcPts val="600"/>
              </a:spcAft>
              <a:buFont typeface="Wingdings" panose="05000000000000000000" pitchFamily="2" charset="2"/>
              <a:buChar char="§"/>
            </a:pPr>
            <a:r>
              <a:rPr lang="en-US" sz="2000" b="1" i="1" dirty="0">
                <a:solidFill>
                  <a:schemeClr val="accent1">
                    <a:lumMod val="75000"/>
                  </a:schemeClr>
                </a:solidFill>
                <a:latin typeface="Calibri" panose="020F0502020204030204" pitchFamily="34" charset="0"/>
              </a:rPr>
              <a:t>Size, state, total revenue</a:t>
            </a:r>
          </a:p>
          <a:p>
            <a:pPr marL="514350" lvl="1" indent="-285750">
              <a:spcAft>
                <a:spcPts val="600"/>
              </a:spcAft>
              <a:buFont typeface="Wingdings" panose="05000000000000000000" pitchFamily="2" charset="2"/>
              <a:buChar char="§"/>
            </a:pPr>
            <a:r>
              <a:rPr lang="en-US" sz="2000" b="1" i="1" dirty="0">
                <a:solidFill>
                  <a:schemeClr val="accent1">
                    <a:lumMod val="75000"/>
                  </a:schemeClr>
                </a:solidFill>
                <a:latin typeface="Calibri" panose="020F0502020204030204" pitchFamily="34" charset="0"/>
              </a:rPr>
              <a:t>Little change from 2017 to 2018</a:t>
            </a:r>
          </a:p>
        </p:txBody>
      </p:sp>
      <p:sp>
        <p:nvSpPr>
          <p:cNvPr id="7" name="Slide Number Placeholder 6"/>
          <p:cNvSpPr>
            <a:spLocks noGrp="1"/>
          </p:cNvSpPr>
          <p:nvPr>
            <p:ph type="sldNum" sz="quarter" idx="12"/>
          </p:nvPr>
        </p:nvSpPr>
        <p:spPr>
          <a:xfrm>
            <a:off x="-1" y="6629400"/>
            <a:ext cx="1499191" cy="228600"/>
          </a:xfrm>
        </p:spPr>
        <p:txBody>
          <a:bodyPr/>
          <a:lstStyle/>
          <a:p>
            <a:pPr algn="ctr"/>
            <a:fld id="{9CD8D479-8942-46E8-A226-A4E01F7A105C}" type="slidenum">
              <a:rPr lang="en-US" smtClean="0"/>
              <a:pPr algn="ctr"/>
              <a:t>24</a:t>
            </a:fld>
            <a:endParaRPr lang="en-US" dirty="0"/>
          </a:p>
        </p:txBody>
      </p:sp>
      <p:sp>
        <p:nvSpPr>
          <p:cNvPr id="9" name="Footer Placeholder 8"/>
          <p:cNvSpPr>
            <a:spLocks noGrp="1"/>
          </p:cNvSpPr>
          <p:nvPr>
            <p:ph type="ftr" sz="quarter" idx="11"/>
          </p:nvPr>
        </p:nvSpPr>
        <p:spPr>
          <a:xfrm>
            <a:off x="1637716" y="6629400"/>
            <a:ext cx="10554284" cy="228600"/>
          </a:xfrm>
        </p:spPr>
        <p:txBody>
          <a:bodyPr/>
          <a:lstStyle/>
          <a:p>
            <a:pPr algn="ctr"/>
            <a:r>
              <a:rPr lang="en-US" dirty="0">
                <a:latin typeface="Calibri" panose="020F0502020204030204" pitchFamily="34" charset="0"/>
              </a:rPr>
              <a:t>2020 California Current Ecosystem Status Report | NOAA California Current IEA Team</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477" b="3232"/>
          <a:stretch/>
        </p:blipFill>
        <p:spPr>
          <a:xfrm>
            <a:off x="503433" y="719328"/>
            <a:ext cx="6697749" cy="5877178"/>
          </a:xfrm>
          <a:prstGeom prst="rect">
            <a:avLst/>
          </a:prstGeom>
        </p:spPr>
      </p:pic>
    </p:spTree>
    <p:extLst>
      <p:ext uri="{BB962C8B-B14F-4D97-AF65-F5344CB8AC3E}">
        <p14:creationId xmlns:p14="http://schemas.microsoft.com/office/powerpoint/2010/main" val="46868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 y="6629400"/>
            <a:ext cx="1499191" cy="228600"/>
          </a:xfrm>
        </p:spPr>
        <p:txBody>
          <a:bodyPr/>
          <a:lstStyle/>
          <a:p>
            <a:pPr algn="ctr"/>
            <a:fld id="{9CD8D479-8942-46E8-A226-A4E01F7A105C}" type="slidenum">
              <a:rPr lang="en-US" smtClean="0"/>
              <a:pPr algn="ctr"/>
              <a:t>25</a:t>
            </a:fld>
            <a:endParaRPr lang="en-US" dirty="0"/>
          </a:p>
        </p:txBody>
      </p:sp>
      <p:sp>
        <p:nvSpPr>
          <p:cNvPr id="9" name="Footer Placeholder 8"/>
          <p:cNvSpPr>
            <a:spLocks noGrp="1"/>
          </p:cNvSpPr>
          <p:nvPr>
            <p:ph type="ftr" sz="quarter" idx="11"/>
          </p:nvPr>
        </p:nvSpPr>
        <p:spPr>
          <a:xfrm>
            <a:off x="1637716" y="6629400"/>
            <a:ext cx="10554284" cy="228600"/>
          </a:xfrm>
        </p:spPr>
        <p:txBody>
          <a:bodyPr/>
          <a:lstStyle/>
          <a:p>
            <a:pPr algn="ctr"/>
            <a:r>
              <a:rPr lang="en-US" dirty="0">
                <a:latin typeface="Calibri" panose="020F0502020204030204" pitchFamily="34" charset="0"/>
              </a:rPr>
              <a:t>2020 California Current Ecosystem Status Report | NOAA California Current IEA Team</a:t>
            </a:r>
          </a:p>
        </p:txBody>
      </p:sp>
      <p:sp>
        <p:nvSpPr>
          <p:cNvPr id="10" name="Content Placeholder 12"/>
          <p:cNvSpPr>
            <a:spLocks noGrp="1"/>
          </p:cNvSpPr>
          <p:nvPr>
            <p:ph sz="half" idx="2"/>
          </p:nvPr>
        </p:nvSpPr>
        <p:spPr>
          <a:xfrm>
            <a:off x="7253554" y="918370"/>
            <a:ext cx="4941869" cy="5554348"/>
          </a:xfrm>
        </p:spPr>
        <p:txBody>
          <a:bodyPr>
            <a:normAutofit/>
          </a:bodyPr>
          <a:lstStyle/>
          <a:p>
            <a:pPr marL="285750" indent="-285750">
              <a:spcAft>
                <a:spcPts val="600"/>
              </a:spcAft>
              <a:buFont typeface="Wingdings" panose="05000000000000000000" pitchFamily="2" charset="2"/>
              <a:buChar char="§"/>
            </a:pPr>
            <a:r>
              <a:rPr lang="en-US" sz="2400" dirty="0">
                <a:solidFill>
                  <a:schemeClr val="accent1">
                    <a:lumMod val="75000"/>
                  </a:schemeClr>
                </a:solidFill>
                <a:latin typeface="Calibri" panose="020F0502020204030204" pitchFamily="34" charset="0"/>
              </a:rPr>
              <a:t>This is a new metric for our report; may relate to consolidation, NS-8</a:t>
            </a:r>
          </a:p>
          <a:p>
            <a:pPr marL="285750" indent="-285750">
              <a:spcAft>
                <a:spcPts val="600"/>
              </a:spcAft>
              <a:buFont typeface="Wingdings" panose="05000000000000000000" pitchFamily="2" charset="2"/>
              <a:buChar char="§"/>
            </a:pPr>
            <a:r>
              <a:rPr lang="en-US" sz="2400" dirty="0">
                <a:solidFill>
                  <a:schemeClr val="accent1">
                    <a:lumMod val="75000"/>
                  </a:schemeClr>
                </a:solidFill>
                <a:latin typeface="Calibri" panose="020F0502020204030204" pitchFamily="34" charset="0"/>
              </a:rPr>
              <a:t>% of total revenue for 16 ports most commonly in the top ranks for landed revenue since 1981</a:t>
            </a:r>
          </a:p>
          <a:p>
            <a:pPr marL="285750" indent="-285750">
              <a:spcAft>
                <a:spcPts val="600"/>
              </a:spcAft>
              <a:buFont typeface="Wingdings" panose="05000000000000000000" pitchFamily="2" charset="2"/>
              <a:buChar char="§"/>
            </a:pPr>
            <a:r>
              <a:rPr lang="en-US" sz="2400" b="1" i="1" dirty="0">
                <a:solidFill>
                  <a:schemeClr val="accent1">
                    <a:lumMod val="75000"/>
                  </a:schemeClr>
                </a:solidFill>
                <a:latin typeface="Calibri" panose="020F0502020204030204" pitchFamily="34" charset="0"/>
              </a:rPr>
              <a:t>Long-term increases: Westport, Newport</a:t>
            </a:r>
          </a:p>
          <a:p>
            <a:pPr marL="285750" indent="-285750">
              <a:spcAft>
                <a:spcPts val="600"/>
              </a:spcAft>
              <a:buFont typeface="Wingdings" panose="05000000000000000000" pitchFamily="2" charset="2"/>
              <a:buChar char="§"/>
            </a:pPr>
            <a:r>
              <a:rPr lang="en-US" sz="2400" b="1" i="1" dirty="0">
                <a:solidFill>
                  <a:schemeClr val="accent1">
                    <a:lumMod val="75000"/>
                  </a:schemeClr>
                </a:solidFill>
                <a:latin typeface="Calibri" panose="020F0502020204030204" pitchFamily="34" charset="0"/>
              </a:rPr>
              <a:t>Long-term decreases: Bellingham, Crescent City, Fort Bragg, San Pedro, Terminal Island</a:t>
            </a:r>
          </a:p>
          <a:p>
            <a:pPr marL="285750" indent="-285750">
              <a:spcAft>
                <a:spcPts val="600"/>
              </a:spcAft>
              <a:buFont typeface="Wingdings" panose="05000000000000000000" pitchFamily="2" charset="2"/>
              <a:buChar char="§"/>
            </a:pPr>
            <a:r>
              <a:rPr lang="en-US" sz="2400" dirty="0">
                <a:solidFill>
                  <a:schemeClr val="accent1">
                    <a:lumMod val="75000"/>
                  </a:schemeClr>
                </a:solidFill>
                <a:latin typeface="Calibri" panose="020F0502020204030204" pitchFamily="34" charset="0"/>
              </a:rPr>
              <a:t>Others: stable or variable trends</a:t>
            </a:r>
          </a:p>
          <a:p>
            <a:pPr marL="285750" indent="-285750">
              <a:spcAft>
                <a:spcPts val="600"/>
              </a:spcAft>
              <a:buFont typeface="Wingdings" panose="05000000000000000000" pitchFamily="2" charset="2"/>
              <a:buChar char="§"/>
            </a:pPr>
            <a:r>
              <a:rPr lang="en-US" sz="2400" dirty="0">
                <a:solidFill>
                  <a:schemeClr val="accent1">
                    <a:lumMod val="75000"/>
                  </a:schemeClr>
                </a:solidFill>
                <a:latin typeface="Calibri" panose="020F0502020204030204" pitchFamily="34" charset="0"/>
              </a:rPr>
              <a:t>This will be developed further; feedback welcomed</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236" b="3078"/>
          <a:stretch/>
        </p:blipFill>
        <p:spPr>
          <a:xfrm>
            <a:off x="30825" y="849408"/>
            <a:ext cx="7187265" cy="5500021"/>
          </a:xfrm>
          <a:prstGeom prst="rect">
            <a:avLst/>
          </a:prstGeom>
        </p:spPr>
      </p:pic>
      <p:sp>
        <p:nvSpPr>
          <p:cNvPr id="8" name="Title 1"/>
          <p:cNvSpPr>
            <a:spLocks noGrp="1"/>
          </p:cNvSpPr>
          <p:nvPr>
            <p:ph type="title"/>
          </p:nvPr>
        </p:nvSpPr>
        <p:spPr>
          <a:xfrm>
            <a:off x="142096" y="-2274"/>
            <a:ext cx="11822749" cy="661220"/>
          </a:xfrm>
        </p:spPr>
        <p:txBody>
          <a:bodyPr>
            <a:noAutofit/>
          </a:bodyPr>
          <a:lstStyle/>
          <a:p>
            <a:r>
              <a:rPr lang="en-US" sz="3600" b="1" dirty="0">
                <a:solidFill>
                  <a:schemeClr val="tx1"/>
                </a:solidFill>
                <a:latin typeface="Calibri" panose="020F0502020204030204" pitchFamily="34" charset="0"/>
              </a:rPr>
              <a:t>Percent of total commercial fishing revenue by port</a:t>
            </a:r>
            <a:br>
              <a:rPr lang="en-US" sz="3600" b="1" dirty="0">
                <a:solidFill>
                  <a:schemeClr val="tx1"/>
                </a:solidFill>
                <a:latin typeface="Calibri" panose="020F0502020204030204" pitchFamily="34" charset="0"/>
              </a:rPr>
            </a:br>
            <a:r>
              <a:rPr lang="en-US" sz="3600" b="1" dirty="0">
                <a:solidFill>
                  <a:schemeClr val="tx1"/>
                </a:solidFill>
                <a:latin typeface="Calibri" panose="020F0502020204030204" pitchFamily="34" charset="0"/>
              </a:rPr>
              <a:t>[</a:t>
            </a:r>
            <a:r>
              <a:rPr lang="en-US" sz="3600" b="1" dirty="0" err="1">
                <a:solidFill>
                  <a:schemeClr val="tx1"/>
                </a:solidFill>
                <a:latin typeface="Calibri" panose="020F0502020204030204" pitchFamily="34" charset="0"/>
              </a:rPr>
              <a:t>Thiell</a:t>
            </a:r>
            <a:r>
              <a:rPr lang="en-US" sz="3600" b="1" dirty="0">
                <a:solidFill>
                  <a:schemeClr val="tx1"/>
                </a:solidFill>
                <a:latin typeface="Calibri" panose="020F0502020204030204" pitchFamily="34" charset="0"/>
              </a:rPr>
              <a:t> Index of revenue consolidation coming in 2021]</a:t>
            </a:r>
          </a:p>
        </p:txBody>
      </p:sp>
      <p:sp>
        <p:nvSpPr>
          <p:cNvPr id="2" name="Rectangle 1"/>
          <p:cNvSpPr/>
          <p:nvPr/>
        </p:nvSpPr>
        <p:spPr>
          <a:xfrm>
            <a:off x="1921267" y="3626778"/>
            <a:ext cx="1458931" cy="1160979"/>
          </a:xfrm>
          <a:prstGeom prst="rect">
            <a:avLst/>
          </a:prstGeom>
          <a:solidFill>
            <a:srgbClr val="D99694">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837415" y="2438439"/>
            <a:ext cx="1458931" cy="1160979"/>
          </a:xfrm>
          <a:prstGeom prst="rect">
            <a:avLst/>
          </a:prstGeom>
          <a:solidFill>
            <a:srgbClr val="D99694">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90472" y="1277460"/>
            <a:ext cx="1458931" cy="1160979"/>
          </a:xfrm>
          <a:prstGeom prst="rect">
            <a:avLst/>
          </a:prstGeom>
          <a:solidFill>
            <a:schemeClr val="accent3">
              <a:alpha val="3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8555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96D3E-209B-D241-AEE9-B17A2CBC6ECE}"/>
              </a:ext>
            </a:extLst>
          </p:cNvPr>
          <p:cNvSpPr>
            <a:spLocks noGrp="1"/>
          </p:cNvSpPr>
          <p:nvPr>
            <p:ph type="title"/>
          </p:nvPr>
        </p:nvSpPr>
        <p:spPr/>
        <p:txBody>
          <a:bodyPr/>
          <a:lstStyle/>
          <a:p>
            <a:r>
              <a:rPr lang="en-US" dirty="0"/>
              <a:t>Social vulnerability</a:t>
            </a:r>
          </a:p>
        </p:txBody>
      </p:sp>
      <p:pic>
        <p:nvPicPr>
          <p:cNvPr id="3" name="Picture 2">
            <a:extLst>
              <a:ext uri="{FF2B5EF4-FFF2-40B4-BE49-F238E27FC236}">
                <a16:creationId xmlns:a16="http://schemas.microsoft.com/office/drawing/2014/main" id="{116EA583-8D49-2948-A9C2-8F64242854B5}"/>
              </a:ext>
            </a:extLst>
          </p:cNvPr>
          <p:cNvPicPr>
            <a:picLocks noChangeAspect="1"/>
          </p:cNvPicPr>
          <p:nvPr/>
        </p:nvPicPr>
        <p:blipFill>
          <a:blip r:embed="rId2"/>
          <a:stretch>
            <a:fillRect/>
          </a:stretch>
        </p:blipFill>
        <p:spPr>
          <a:xfrm>
            <a:off x="2786984" y="1481492"/>
            <a:ext cx="6396360" cy="5243527"/>
          </a:xfrm>
          <a:prstGeom prst="rect">
            <a:avLst/>
          </a:prstGeom>
        </p:spPr>
      </p:pic>
    </p:spTree>
    <p:extLst>
      <p:ext uri="{BB962C8B-B14F-4D97-AF65-F5344CB8AC3E}">
        <p14:creationId xmlns:p14="http://schemas.microsoft.com/office/powerpoint/2010/main" val="1991774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F6BC-BB24-5549-AA28-BEB83EF2AB6C}"/>
              </a:ext>
            </a:extLst>
          </p:cNvPr>
          <p:cNvSpPr>
            <a:spLocks noGrp="1"/>
          </p:cNvSpPr>
          <p:nvPr>
            <p:ph type="title"/>
          </p:nvPr>
        </p:nvSpPr>
        <p:spPr/>
        <p:txBody>
          <a:bodyPr/>
          <a:lstStyle/>
          <a:p>
            <a:r>
              <a:rPr lang="en-US" dirty="0"/>
              <a:t>21 IOPAC port groups</a:t>
            </a:r>
          </a:p>
        </p:txBody>
      </p:sp>
      <p:pic>
        <p:nvPicPr>
          <p:cNvPr id="3" name="Picture 2">
            <a:extLst>
              <a:ext uri="{FF2B5EF4-FFF2-40B4-BE49-F238E27FC236}">
                <a16:creationId xmlns:a16="http://schemas.microsoft.com/office/drawing/2014/main" id="{56D0E4F7-CF38-644F-A1B3-CB1BB96E6E59}"/>
              </a:ext>
            </a:extLst>
          </p:cNvPr>
          <p:cNvPicPr>
            <a:picLocks noChangeAspect="1"/>
          </p:cNvPicPr>
          <p:nvPr/>
        </p:nvPicPr>
        <p:blipFill>
          <a:blip r:embed="rId2"/>
          <a:stretch>
            <a:fillRect/>
          </a:stretch>
        </p:blipFill>
        <p:spPr>
          <a:xfrm>
            <a:off x="4697845" y="1558637"/>
            <a:ext cx="6823364" cy="5033818"/>
          </a:xfrm>
          <a:prstGeom prst="rect">
            <a:avLst/>
          </a:prstGeom>
        </p:spPr>
      </p:pic>
    </p:spTree>
    <p:extLst>
      <p:ext uri="{BB962C8B-B14F-4D97-AF65-F5344CB8AC3E}">
        <p14:creationId xmlns:p14="http://schemas.microsoft.com/office/powerpoint/2010/main" val="3303744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AD3A1-E078-D145-A0F0-CC74E02740AA}"/>
              </a:ext>
            </a:extLst>
          </p:cNvPr>
          <p:cNvSpPr>
            <a:spLocks noGrp="1"/>
          </p:cNvSpPr>
          <p:nvPr>
            <p:ph type="title"/>
          </p:nvPr>
        </p:nvSpPr>
        <p:spPr/>
        <p:txBody>
          <a:bodyPr/>
          <a:lstStyle/>
          <a:p>
            <a:r>
              <a:rPr lang="en-US" dirty="0"/>
              <a:t>A need for deeper information on fishing communities</a:t>
            </a:r>
          </a:p>
        </p:txBody>
      </p:sp>
      <p:sp>
        <p:nvSpPr>
          <p:cNvPr id="3" name="Content Placeholder 2">
            <a:extLst>
              <a:ext uri="{FF2B5EF4-FFF2-40B4-BE49-F238E27FC236}">
                <a16:creationId xmlns:a16="http://schemas.microsoft.com/office/drawing/2014/main" id="{FF7E069A-0277-2442-8406-C8CC59E57471}"/>
              </a:ext>
            </a:extLst>
          </p:cNvPr>
          <p:cNvSpPr>
            <a:spLocks noGrp="1"/>
          </p:cNvSpPr>
          <p:nvPr>
            <p:ph idx="1"/>
          </p:nvPr>
        </p:nvSpPr>
        <p:spPr/>
        <p:txBody>
          <a:bodyPr/>
          <a:lstStyle/>
          <a:p>
            <a:r>
              <a:rPr lang="en-US" dirty="0"/>
              <a:t>EAS and EWG: have asked What positions a fishing community to be vibrant and sustainable? How can we better describe important fisheries for west coast communities?</a:t>
            </a:r>
          </a:p>
          <a:p>
            <a:r>
              <a:rPr lang="en-US" dirty="0"/>
              <a:t>ESR characterizes social and economic indicators to inform implementation of National Standard 8</a:t>
            </a:r>
          </a:p>
          <a:p>
            <a:r>
              <a:rPr lang="en-US" dirty="0"/>
              <a:t>Aligns with EBFM Policy</a:t>
            </a:r>
          </a:p>
        </p:txBody>
      </p:sp>
      <p:pic>
        <p:nvPicPr>
          <p:cNvPr id="4" name="Picture 3" descr="Port Orford Sept 17 010-1.jpg">
            <a:extLst>
              <a:ext uri="{FF2B5EF4-FFF2-40B4-BE49-F238E27FC236}">
                <a16:creationId xmlns:a16="http://schemas.microsoft.com/office/drawing/2014/main" id="{3CD31652-95CE-7C49-8FDD-2994B0003C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04216" y="4603924"/>
            <a:ext cx="2183567" cy="2066611"/>
          </a:xfrm>
          <a:prstGeom prst="rect">
            <a:avLst/>
          </a:prstGeom>
        </p:spPr>
      </p:pic>
      <p:pic>
        <p:nvPicPr>
          <p:cNvPr id="5" name="Picture 4">
            <a:extLst>
              <a:ext uri="{FF2B5EF4-FFF2-40B4-BE49-F238E27FC236}">
                <a16:creationId xmlns:a16="http://schemas.microsoft.com/office/drawing/2014/main" id="{440B84A6-F7F7-6745-AA8F-F570A9CAF4FD}"/>
              </a:ext>
            </a:extLst>
          </p:cNvPr>
          <p:cNvPicPr>
            <a:picLocks noChangeAspect="1"/>
          </p:cNvPicPr>
          <p:nvPr/>
        </p:nvPicPr>
        <p:blipFill>
          <a:blip r:embed="rId4"/>
          <a:stretch>
            <a:fillRect/>
          </a:stretch>
        </p:blipFill>
        <p:spPr>
          <a:xfrm>
            <a:off x="8890462" y="4855452"/>
            <a:ext cx="2463338" cy="1563556"/>
          </a:xfrm>
          <a:prstGeom prst="rect">
            <a:avLst/>
          </a:prstGeom>
        </p:spPr>
      </p:pic>
      <p:pic>
        <p:nvPicPr>
          <p:cNvPr id="6" name="Picture 4" descr="http://www.columbian.com/wp-content/uploads/2015/09/891040-0911-Interstate-pi2.jpg">
            <a:extLst>
              <a:ext uri="{FF2B5EF4-FFF2-40B4-BE49-F238E27FC236}">
                <a16:creationId xmlns:a16="http://schemas.microsoft.com/office/drawing/2014/main" id="{1A9CCCF5-35B3-5C42-9826-8B9850B86A4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9814" y="4855452"/>
            <a:ext cx="2282039" cy="1563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925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Fisheries participation networks provide a window into how people in a place are connected to the ocean</a:t>
            </a:r>
          </a:p>
        </p:txBody>
      </p:sp>
      <p:sp>
        <p:nvSpPr>
          <p:cNvPr id="8" name="Content Placeholder 7">
            <a:extLst>
              <a:ext uri="{FF2B5EF4-FFF2-40B4-BE49-F238E27FC236}">
                <a16:creationId xmlns:a16="http://schemas.microsoft.com/office/drawing/2014/main" id="{16468BD2-56A1-004A-990C-0FB413620711}"/>
              </a:ext>
            </a:extLst>
          </p:cNvPr>
          <p:cNvSpPr>
            <a:spLocks noGrp="1"/>
          </p:cNvSpPr>
          <p:nvPr>
            <p:ph idx="1"/>
          </p:nvPr>
        </p:nvSpPr>
        <p:spPr>
          <a:xfrm>
            <a:off x="838200" y="3894779"/>
            <a:ext cx="4038599" cy="2282184"/>
          </a:xfrm>
        </p:spPr>
        <p:txBody>
          <a:bodyPr>
            <a:normAutofit fontScale="92500"/>
          </a:bodyPr>
          <a:lstStyle/>
          <a:p>
            <a:pPr marL="0" indent="0">
              <a:buNone/>
            </a:pPr>
            <a:endParaRPr lang="en-US" dirty="0"/>
          </a:p>
          <a:p>
            <a:pPr marL="0" indent="0">
              <a:buNone/>
            </a:pPr>
            <a:endParaRPr lang="en-US" dirty="0"/>
          </a:p>
          <a:p>
            <a:pPr marL="0" indent="0">
              <a:buNone/>
            </a:pPr>
            <a:r>
              <a:rPr lang="en-US" dirty="0"/>
              <a:t>Note: fisheries participation networks reviewed by SSC-ES in Sept 2016</a:t>
            </a:r>
          </a:p>
          <a:p>
            <a:endParaRPr lang="en-US" dirty="0"/>
          </a:p>
        </p:txBody>
      </p:sp>
      <p:pic>
        <p:nvPicPr>
          <p:cNvPr id="6" name="Content Placeholder 4">
            <a:extLst>
              <a:ext uri="{FF2B5EF4-FFF2-40B4-BE49-F238E27FC236}">
                <a16:creationId xmlns:a16="http://schemas.microsoft.com/office/drawing/2014/main" id="{71620779-BFDB-5042-9E80-CCAC06996382}"/>
              </a:ext>
            </a:extLst>
          </p:cNvPr>
          <p:cNvPicPr>
            <a:picLocks noChangeAspect="1"/>
          </p:cNvPicPr>
          <p:nvPr/>
        </p:nvPicPr>
        <p:blipFill>
          <a:blip r:embed="rId3"/>
          <a:stretch>
            <a:fillRect/>
          </a:stretch>
        </p:blipFill>
        <p:spPr>
          <a:xfrm>
            <a:off x="5403936" y="1756934"/>
            <a:ext cx="6519545" cy="4878155"/>
          </a:xfrm>
          <a:prstGeom prst="rect">
            <a:avLst/>
          </a:prstGeom>
        </p:spPr>
      </p:pic>
      <p:sp>
        <p:nvSpPr>
          <p:cNvPr id="7" name="Rectangle 6">
            <a:extLst>
              <a:ext uri="{FF2B5EF4-FFF2-40B4-BE49-F238E27FC236}">
                <a16:creationId xmlns:a16="http://schemas.microsoft.com/office/drawing/2014/main" id="{58431CB7-D4B4-4644-B3FB-156C752E1E02}"/>
              </a:ext>
            </a:extLst>
          </p:cNvPr>
          <p:cNvSpPr/>
          <p:nvPr/>
        </p:nvSpPr>
        <p:spPr>
          <a:xfrm>
            <a:off x="1173018" y="6216710"/>
            <a:ext cx="3703781" cy="584775"/>
          </a:xfrm>
          <a:prstGeom prst="rect">
            <a:avLst/>
          </a:prstGeom>
        </p:spPr>
        <p:txBody>
          <a:bodyPr wrap="square">
            <a:spAutoFit/>
          </a:bodyPr>
          <a:lstStyle/>
          <a:p>
            <a:pPr algn="ctr">
              <a:defRPr/>
            </a:pPr>
            <a:r>
              <a:rPr lang="en-US" sz="1600" dirty="0">
                <a:latin typeface="Calibri" panose="020F0502020204030204"/>
              </a:rPr>
              <a:t>Fuller, Samhouri, et al. 2017 </a:t>
            </a:r>
            <a:r>
              <a:rPr lang="en-US" sz="1600" i="1" dirty="0">
                <a:latin typeface="Calibri" panose="020F0502020204030204"/>
              </a:rPr>
              <a:t>ICESJMS</a:t>
            </a:r>
          </a:p>
          <a:p>
            <a:pPr algn="ctr">
              <a:defRPr/>
            </a:pPr>
            <a:r>
              <a:rPr lang="en-US" sz="1600" dirty="0">
                <a:latin typeface="Calibri" panose="020F0502020204030204"/>
              </a:rPr>
              <a:t>Also see Frawley et al. 2020 </a:t>
            </a:r>
            <a:r>
              <a:rPr lang="en-US" sz="1600" i="1" dirty="0">
                <a:latin typeface="Calibri" panose="020F0502020204030204"/>
              </a:rPr>
              <a:t>F&amp;F</a:t>
            </a:r>
            <a:endParaRPr lang="en-US" sz="1600" dirty="0">
              <a:latin typeface="Calibri" panose="020F0502020204030204"/>
            </a:endParaRPr>
          </a:p>
        </p:txBody>
      </p:sp>
      <p:pic>
        <p:nvPicPr>
          <p:cNvPr id="9" name="Picture 8">
            <a:extLst>
              <a:ext uri="{FF2B5EF4-FFF2-40B4-BE49-F238E27FC236}">
                <a16:creationId xmlns:a16="http://schemas.microsoft.com/office/drawing/2014/main" id="{01DBE48C-6A8D-0241-BCB6-D4A27CCC9995}"/>
              </a:ext>
            </a:extLst>
          </p:cNvPr>
          <p:cNvPicPr>
            <a:picLocks noChangeAspect="1"/>
          </p:cNvPicPr>
          <p:nvPr/>
        </p:nvPicPr>
        <p:blipFill>
          <a:blip r:embed="rId4"/>
          <a:stretch>
            <a:fillRect/>
          </a:stretch>
        </p:blipFill>
        <p:spPr>
          <a:xfrm>
            <a:off x="18646" y="1690688"/>
            <a:ext cx="5677705" cy="1966859"/>
          </a:xfrm>
          <a:prstGeom prst="rect">
            <a:avLst/>
          </a:prstGeom>
        </p:spPr>
      </p:pic>
    </p:spTree>
    <p:extLst>
      <p:ext uri="{BB962C8B-B14F-4D97-AF65-F5344CB8AC3E}">
        <p14:creationId xmlns:p14="http://schemas.microsoft.com/office/powerpoint/2010/main" val="2782466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6E63-AF81-1E48-9B36-4B6F6CF944C3}"/>
              </a:ext>
            </a:extLst>
          </p:cNvPr>
          <p:cNvSpPr>
            <a:spLocks noGrp="1"/>
          </p:cNvSpPr>
          <p:nvPr>
            <p:ph type="title"/>
          </p:nvPr>
        </p:nvSpPr>
        <p:spPr/>
        <p:txBody>
          <a:bodyPr/>
          <a:lstStyle/>
          <a:p>
            <a:r>
              <a:rPr lang="en-US" dirty="0"/>
              <a:t>Visualizing connectivity among fisheries with networks</a:t>
            </a:r>
          </a:p>
        </p:txBody>
      </p:sp>
      <p:sp>
        <p:nvSpPr>
          <p:cNvPr id="8" name="Content Placeholder 7">
            <a:extLst>
              <a:ext uri="{FF2B5EF4-FFF2-40B4-BE49-F238E27FC236}">
                <a16:creationId xmlns:a16="http://schemas.microsoft.com/office/drawing/2014/main" id="{05C9A8E3-18E7-C84D-AD71-B06E160FE921}"/>
              </a:ext>
            </a:extLst>
          </p:cNvPr>
          <p:cNvSpPr>
            <a:spLocks noGrp="1"/>
          </p:cNvSpPr>
          <p:nvPr>
            <p:ph idx="1"/>
          </p:nvPr>
        </p:nvSpPr>
        <p:spPr>
          <a:xfrm>
            <a:off x="838200" y="1825625"/>
            <a:ext cx="4703618" cy="4351338"/>
          </a:xfrm>
        </p:spPr>
        <p:txBody>
          <a:bodyPr>
            <a:normAutofit fontScale="85000" lnSpcReduction="20000"/>
          </a:bodyPr>
          <a:lstStyle/>
          <a:p>
            <a:r>
              <a:rPr lang="en-US" dirty="0"/>
              <a:t>Nodes representative color-coded target species or species groups</a:t>
            </a:r>
          </a:p>
          <a:p>
            <a:endParaRPr lang="en-US" dirty="0"/>
          </a:p>
          <a:p>
            <a:r>
              <a:rPr lang="en-US" dirty="0"/>
              <a:t>Node size indicates amount of revenue</a:t>
            </a:r>
          </a:p>
          <a:p>
            <a:endParaRPr lang="en-US" dirty="0"/>
          </a:p>
          <a:p>
            <a:r>
              <a:rPr lang="en-US" dirty="0"/>
              <a:t>Edges (lines connecting) indicate vessels participating in pairs of fisheries (cross-fishery participation)</a:t>
            </a:r>
          </a:p>
          <a:p>
            <a:endParaRPr lang="en-US" dirty="0"/>
          </a:p>
          <a:p>
            <a:r>
              <a:rPr lang="en-US" dirty="0"/>
              <a:t>Edge width scales with number of vessels</a:t>
            </a:r>
          </a:p>
        </p:txBody>
      </p:sp>
      <p:pic>
        <p:nvPicPr>
          <p:cNvPr id="4" name="Picture 3" descr="fig3.pdf">
            <a:extLst>
              <a:ext uri="{FF2B5EF4-FFF2-40B4-BE49-F238E27FC236}">
                <a16:creationId xmlns:a16="http://schemas.microsoft.com/office/drawing/2014/main" id="{F93C22C3-D5E5-B447-BF92-D289E40DCA25}"/>
              </a:ext>
            </a:extLst>
          </p:cNvPr>
          <p:cNvPicPr>
            <a:picLocks noChangeAspect="1"/>
          </p:cNvPicPr>
          <p:nvPr/>
        </p:nvPicPr>
        <p:blipFill rotWithShape="1">
          <a:blip r:embed="rId2">
            <a:extLst>
              <a:ext uri="{28A0092B-C50C-407E-A947-70E740481C1C}">
                <a14:useLocalDpi xmlns:a14="http://schemas.microsoft.com/office/drawing/2010/main" val="0"/>
              </a:ext>
            </a:extLst>
          </a:blip>
          <a:srcRect l="34849" t="10273" r="31616" b="46160"/>
          <a:stretch/>
        </p:blipFill>
        <p:spPr>
          <a:xfrm>
            <a:off x="6822491" y="1637192"/>
            <a:ext cx="4938583" cy="4373325"/>
          </a:xfrm>
          <a:prstGeom prst="rect">
            <a:avLst/>
          </a:prstGeom>
        </p:spPr>
      </p:pic>
    </p:spTree>
    <p:extLst>
      <p:ext uri="{BB962C8B-B14F-4D97-AF65-F5344CB8AC3E}">
        <p14:creationId xmlns:p14="http://schemas.microsoft.com/office/powerpoint/2010/main" val="3286008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F5BC3-75D1-9849-BA16-969FED98D6B2}"/>
              </a:ext>
            </a:extLst>
          </p:cNvPr>
          <p:cNvSpPr>
            <a:spLocks noGrp="1"/>
          </p:cNvSpPr>
          <p:nvPr>
            <p:ph type="title"/>
          </p:nvPr>
        </p:nvSpPr>
        <p:spPr/>
        <p:txBody>
          <a:bodyPr/>
          <a:lstStyle/>
          <a:p>
            <a:r>
              <a:rPr lang="en-US" dirty="0"/>
              <a:t>More on methods</a:t>
            </a:r>
          </a:p>
        </p:txBody>
      </p:sp>
      <p:sp>
        <p:nvSpPr>
          <p:cNvPr id="3" name="Content Placeholder 2">
            <a:extLst>
              <a:ext uri="{FF2B5EF4-FFF2-40B4-BE49-F238E27FC236}">
                <a16:creationId xmlns:a16="http://schemas.microsoft.com/office/drawing/2014/main" id="{39F2F716-615C-D040-9864-91BE29DC3E38}"/>
              </a:ext>
            </a:extLst>
          </p:cNvPr>
          <p:cNvSpPr>
            <a:spLocks noGrp="1"/>
          </p:cNvSpPr>
          <p:nvPr>
            <p:ph idx="1"/>
          </p:nvPr>
        </p:nvSpPr>
        <p:spPr/>
        <p:txBody>
          <a:bodyPr>
            <a:normAutofit/>
          </a:bodyPr>
          <a:lstStyle/>
          <a:p>
            <a:r>
              <a:rPr lang="en-US" dirty="0"/>
              <a:t>Analyzed fish ticket data from 2004-2020</a:t>
            </a:r>
          </a:p>
          <a:p>
            <a:r>
              <a:rPr lang="en-US" dirty="0"/>
              <a:t>Focused on crab years Nov of year </a:t>
            </a:r>
            <a:r>
              <a:rPr lang="en-US" i="1" dirty="0"/>
              <a:t>y</a:t>
            </a:r>
            <a:r>
              <a:rPr lang="en-US" dirty="0"/>
              <a:t> to Oct of year (</a:t>
            </a:r>
            <a:r>
              <a:rPr lang="en-US" i="1" dirty="0"/>
              <a:t>y</a:t>
            </a:r>
            <a:r>
              <a:rPr lang="en-US" dirty="0"/>
              <a:t> + 1)</a:t>
            </a:r>
          </a:p>
          <a:p>
            <a:r>
              <a:rPr lang="en-US" dirty="0"/>
              <a:t>Focused on fisheries with &gt;=3 vessels participating in a port group in a year</a:t>
            </a:r>
          </a:p>
          <a:p>
            <a:r>
              <a:rPr lang="en-US" dirty="0"/>
              <a:t>A given fishery must contribute to at least 10% of a vessel's seasonal revenue to be included in the network data</a:t>
            </a:r>
          </a:p>
          <a:p>
            <a:r>
              <a:rPr lang="en-US" dirty="0"/>
              <a:t>Species grouped as with diversification indices in ESR</a:t>
            </a:r>
          </a:p>
          <a:p>
            <a:r>
              <a:rPr lang="en-US" dirty="0"/>
              <a:t>Ports grouped as with </a:t>
            </a:r>
            <a:r>
              <a:rPr lang="en-US" dirty="0" err="1"/>
              <a:t>Thiell</a:t>
            </a:r>
            <a:r>
              <a:rPr lang="en-US" dirty="0"/>
              <a:t> Index (IOPAC groups)</a:t>
            </a:r>
          </a:p>
          <a:p>
            <a:r>
              <a:rPr lang="en-US" dirty="0"/>
              <a:t>Methods and code otherwise follow Fisher et al. 2021 PNAS</a:t>
            </a:r>
          </a:p>
        </p:txBody>
      </p:sp>
    </p:spTree>
    <p:extLst>
      <p:ext uri="{BB962C8B-B14F-4D97-AF65-F5344CB8AC3E}">
        <p14:creationId xmlns:p14="http://schemas.microsoft.com/office/powerpoint/2010/main" val="4065376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DA753C-94D1-8A46-8DE3-348C1C6D4B59}"/>
              </a:ext>
            </a:extLst>
          </p:cNvPr>
          <p:cNvSpPr txBox="1"/>
          <p:nvPr/>
        </p:nvSpPr>
        <p:spPr>
          <a:xfrm>
            <a:off x="129993" y="1334112"/>
            <a:ext cx="3235822" cy="830997"/>
          </a:xfrm>
          <a:prstGeom prst="rect">
            <a:avLst/>
          </a:prstGeom>
          <a:noFill/>
        </p:spPr>
        <p:txBody>
          <a:bodyPr wrap="none" rtlCol="0">
            <a:spAutoFit/>
          </a:bodyPr>
          <a:lstStyle/>
          <a:p>
            <a:r>
              <a:rPr lang="en-US" sz="2400" dirty="0"/>
              <a:t>North Washington Coast</a:t>
            </a:r>
          </a:p>
          <a:p>
            <a:endParaRPr lang="en-US" sz="2400" dirty="0"/>
          </a:p>
        </p:txBody>
      </p:sp>
      <p:sp>
        <p:nvSpPr>
          <p:cNvPr id="4" name="TextBox 3">
            <a:extLst>
              <a:ext uri="{FF2B5EF4-FFF2-40B4-BE49-F238E27FC236}">
                <a16:creationId xmlns:a16="http://schemas.microsoft.com/office/drawing/2014/main" id="{AC5BADAA-599C-E94E-B614-FE3800861C08}"/>
              </a:ext>
            </a:extLst>
          </p:cNvPr>
          <p:cNvSpPr txBox="1"/>
          <p:nvPr/>
        </p:nvSpPr>
        <p:spPr>
          <a:xfrm>
            <a:off x="129993" y="4192990"/>
            <a:ext cx="1416413" cy="830997"/>
          </a:xfrm>
          <a:prstGeom prst="rect">
            <a:avLst/>
          </a:prstGeom>
          <a:noFill/>
        </p:spPr>
        <p:txBody>
          <a:bodyPr wrap="none" rtlCol="0">
            <a:spAutoFit/>
          </a:bodyPr>
          <a:lstStyle/>
          <a:p>
            <a:r>
              <a:rPr lang="en-US" sz="2400" dirty="0"/>
              <a:t>Monterey</a:t>
            </a:r>
          </a:p>
          <a:p>
            <a:endParaRPr lang="en-US" sz="2400" dirty="0"/>
          </a:p>
        </p:txBody>
      </p:sp>
      <p:sp>
        <p:nvSpPr>
          <p:cNvPr id="5" name="TextBox 4">
            <a:extLst>
              <a:ext uri="{FF2B5EF4-FFF2-40B4-BE49-F238E27FC236}">
                <a16:creationId xmlns:a16="http://schemas.microsoft.com/office/drawing/2014/main" id="{2141F702-92F0-E54E-A70E-8C821FB7DBA5}"/>
              </a:ext>
            </a:extLst>
          </p:cNvPr>
          <p:cNvSpPr txBox="1"/>
          <p:nvPr/>
        </p:nvSpPr>
        <p:spPr>
          <a:xfrm>
            <a:off x="6824200" y="1337275"/>
            <a:ext cx="1289264" cy="830997"/>
          </a:xfrm>
          <a:prstGeom prst="rect">
            <a:avLst/>
          </a:prstGeom>
          <a:noFill/>
        </p:spPr>
        <p:txBody>
          <a:bodyPr wrap="none" rtlCol="0">
            <a:spAutoFit/>
          </a:bodyPr>
          <a:lstStyle/>
          <a:p>
            <a:r>
              <a:rPr lang="en-US" sz="2400" dirty="0"/>
              <a:t>Newport</a:t>
            </a:r>
          </a:p>
          <a:p>
            <a:endParaRPr lang="en-US" sz="2400" dirty="0"/>
          </a:p>
        </p:txBody>
      </p:sp>
      <p:sp>
        <p:nvSpPr>
          <p:cNvPr id="6" name="TextBox 5">
            <a:extLst>
              <a:ext uri="{FF2B5EF4-FFF2-40B4-BE49-F238E27FC236}">
                <a16:creationId xmlns:a16="http://schemas.microsoft.com/office/drawing/2014/main" id="{0B2D7562-CDF5-F24D-B77E-3CD55A96F66D}"/>
              </a:ext>
            </a:extLst>
          </p:cNvPr>
          <p:cNvSpPr txBox="1"/>
          <p:nvPr/>
        </p:nvSpPr>
        <p:spPr>
          <a:xfrm>
            <a:off x="6824200" y="4172326"/>
            <a:ext cx="1421671" cy="830997"/>
          </a:xfrm>
          <a:prstGeom prst="rect">
            <a:avLst/>
          </a:prstGeom>
          <a:noFill/>
        </p:spPr>
        <p:txBody>
          <a:bodyPr wrap="none" rtlCol="0">
            <a:spAutoFit/>
          </a:bodyPr>
          <a:lstStyle/>
          <a:p>
            <a:r>
              <a:rPr lang="en-US" sz="2400" dirty="0"/>
              <a:t>San Diego</a:t>
            </a:r>
          </a:p>
          <a:p>
            <a:endParaRPr lang="en-US" sz="2400" dirty="0"/>
          </a:p>
        </p:txBody>
      </p:sp>
      <p:sp>
        <p:nvSpPr>
          <p:cNvPr id="7" name="Title 6">
            <a:extLst>
              <a:ext uri="{FF2B5EF4-FFF2-40B4-BE49-F238E27FC236}">
                <a16:creationId xmlns:a16="http://schemas.microsoft.com/office/drawing/2014/main" id="{E2264B8B-C218-144F-B348-17F6A2A2DF31}"/>
              </a:ext>
            </a:extLst>
          </p:cNvPr>
          <p:cNvSpPr>
            <a:spLocks noGrp="1"/>
          </p:cNvSpPr>
          <p:nvPr>
            <p:ph type="title"/>
          </p:nvPr>
        </p:nvSpPr>
        <p:spPr>
          <a:xfrm>
            <a:off x="211300" y="263560"/>
            <a:ext cx="11769400" cy="1325563"/>
          </a:xfrm>
        </p:spPr>
        <p:txBody>
          <a:bodyPr>
            <a:normAutofit/>
          </a:bodyPr>
          <a:lstStyle/>
          <a:p>
            <a:pPr algn="ctr"/>
            <a:r>
              <a:rPr lang="en-US" sz="4000" dirty="0"/>
              <a:t>2019-2020 fisheries participation networks </a:t>
            </a:r>
            <a:r>
              <a:rPr lang="en-US" sz="2400" dirty="0"/>
              <a:t>(by IOPAC port group)</a:t>
            </a:r>
          </a:p>
        </p:txBody>
      </p:sp>
      <p:pic>
        <p:nvPicPr>
          <p:cNvPr id="22" name="Picture 21">
            <a:extLst>
              <a:ext uri="{FF2B5EF4-FFF2-40B4-BE49-F238E27FC236}">
                <a16:creationId xmlns:a16="http://schemas.microsoft.com/office/drawing/2014/main" id="{F746CE11-0CD5-BE4C-AAE3-414414712B56}"/>
              </a:ext>
            </a:extLst>
          </p:cNvPr>
          <p:cNvPicPr>
            <a:picLocks noChangeAspect="1"/>
          </p:cNvPicPr>
          <p:nvPr/>
        </p:nvPicPr>
        <p:blipFill>
          <a:blip r:embed="rId2"/>
          <a:stretch>
            <a:fillRect/>
          </a:stretch>
        </p:blipFill>
        <p:spPr>
          <a:xfrm>
            <a:off x="8567019" y="3528615"/>
            <a:ext cx="3688080" cy="3688080"/>
          </a:xfrm>
          <a:prstGeom prst="rect">
            <a:avLst/>
          </a:prstGeom>
        </p:spPr>
      </p:pic>
      <p:pic>
        <p:nvPicPr>
          <p:cNvPr id="24" name="Picture 23">
            <a:extLst>
              <a:ext uri="{FF2B5EF4-FFF2-40B4-BE49-F238E27FC236}">
                <a16:creationId xmlns:a16="http://schemas.microsoft.com/office/drawing/2014/main" id="{853E63A0-2015-B443-BAF9-85030BDEC5DB}"/>
              </a:ext>
            </a:extLst>
          </p:cNvPr>
          <p:cNvPicPr>
            <a:picLocks noChangeAspect="1"/>
          </p:cNvPicPr>
          <p:nvPr/>
        </p:nvPicPr>
        <p:blipFill>
          <a:blip r:embed="rId3"/>
          <a:stretch>
            <a:fillRect/>
          </a:stretch>
        </p:blipFill>
        <p:spPr>
          <a:xfrm>
            <a:off x="2747040" y="3528615"/>
            <a:ext cx="3688080" cy="3688080"/>
          </a:xfrm>
          <a:prstGeom prst="rect">
            <a:avLst/>
          </a:prstGeom>
        </p:spPr>
      </p:pic>
      <p:pic>
        <p:nvPicPr>
          <p:cNvPr id="28" name="Picture 27">
            <a:extLst>
              <a:ext uri="{FF2B5EF4-FFF2-40B4-BE49-F238E27FC236}">
                <a16:creationId xmlns:a16="http://schemas.microsoft.com/office/drawing/2014/main" id="{1DC7C530-1292-DA45-8077-780624585585}"/>
              </a:ext>
            </a:extLst>
          </p:cNvPr>
          <p:cNvPicPr>
            <a:picLocks noChangeAspect="1"/>
          </p:cNvPicPr>
          <p:nvPr/>
        </p:nvPicPr>
        <p:blipFill>
          <a:blip r:embed="rId4"/>
          <a:stretch>
            <a:fillRect/>
          </a:stretch>
        </p:blipFill>
        <p:spPr>
          <a:xfrm>
            <a:off x="8567019" y="736640"/>
            <a:ext cx="3688080" cy="3688080"/>
          </a:xfrm>
          <a:prstGeom prst="rect">
            <a:avLst/>
          </a:prstGeom>
        </p:spPr>
      </p:pic>
      <p:pic>
        <p:nvPicPr>
          <p:cNvPr id="30" name="Picture 29">
            <a:extLst>
              <a:ext uri="{FF2B5EF4-FFF2-40B4-BE49-F238E27FC236}">
                <a16:creationId xmlns:a16="http://schemas.microsoft.com/office/drawing/2014/main" id="{27B34AEF-C195-2F41-8653-3AB2061141BC}"/>
              </a:ext>
            </a:extLst>
          </p:cNvPr>
          <p:cNvPicPr>
            <a:picLocks noChangeAspect="1"/>
          </p:cNvPicPr>
          <p:nvPr/>
        </p:nvPicPr>
        <p:blipFill>
          <a:blip r:embed="rId5"/>
          <a:stretch>
            <a:fillRect/>
          </a:stretch>
        </p:blipFill>
        <p:spPr>
          <a:xfrm>
            <a:off x="2606090" y="736640"/>
            <a:ext cx="3688080" cy="3688080"/>
          </a:xfrm>
          <a:prstGeom prst="rect">
            <a:avLst/>
          </a:prstGeom>
        </p:spPr>
      </p:pic>
    </p:spTree>
    <p:extLst>
      <p:ext uri="{BB962C8B-B14F-4D97-AF65-F5344CB8AC3E}">
        <p14:creationId xmlns:p14="http://schemas.microsoft.com/office/powerpoint/2010/main" val="3427730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81D9F-0092-EB46-B686-91513DD41571}"/>
              </a:ext>
            </a:extLst>
          </p:cNvPr>
          <p:cNvSpPr>
            <a:spLocks noGrp="1"/>
          </p:cNvSpPr>
          <p:nvPr>
            <p:ph type="title"/>
          </p:nvPr>
        </p:nvSpPr>
        <p:spPr/>
        <p:txBody>
          <a:bodyPr/>
          <a:lstStyle/>
          <a:p>
            <a:r>
              <a:rPr lang="en-US" dirty="0"/>
              <a:t>Horizons</a:t>
            </a:r>
          </a:p>
        </p:txBody>
      </p:sp>
      <p:sp>
        <p:nvSpPr>
          <p:cNvPr id="3" name="Content Placeholder 2">
            <a:extLst>
              <a:ext uri="{FF2B5EF4-FFF2-40B4-BE49-F238E27FC236}">
                <a16:creationId xmlns:a16="http://schemas.microsoft.com/office/drawing/2014/main" id="{3C9E2DE7-5EAE-F240-8782-17E57A0BF914}"/>
              </a:ext>
            </a:extLst>
          </p:cNvPr>
          <p:cNvSpPr>
            <a:spLocks noGrp="1"/>
          </p:cNvSpPr>
          <p:nvPr>
            <p:ph idx="1"/>
          </p:nvPr>
        </p:nvSpPr>
        <p:spPr>
          <a:xfrm>
            <a:off x="838200" y="1825625"/>
            <a:ext cx="6329218" cy="4351338"/>
          </a:xfrm>
        </p:spPr>
        <p:txBody>
          <a:bodyPr>
            <a:normAutofit fontScale="92500" lnSpcReduction="20000"/>
          </a:bodyPr>
          <a:lstStyle/>
          <a:p>
            <a:r>
              <a:rPr lang="en-US" dirty="0"/>
              <a:t>Cluster port groups to identify representative ports to highlight in ESR (</a:t>
            </a:r>
            <a:r>
              <a:rPr lang="en-US" dirty="0" err="1"/>
              <a:t>eg</a:t>
            </a:r>
            <a:r>
              <a:rPr lang="en-US" dirty="0"/>
              <a:t>, using MDS as in Fisher et al. 2021)</a:t>
            </a:r>
          </a:p>
          <a:p>
            <a:endParaRPr lang="en-US" dirty="0"/>
          </a:p>
          <a:p>
            <a:r>
              <a:rPr lang="en-US" dirty="0"/>
              <a:t>Consider different species groupings</a:t>
            </a:r>
          </a:p>
          <a:p>
            <a:pPr lvl="1"/>
            <a:r>
              <a:rPr lang="en-US" dirty="0"/>
              <a:t>Based on CVA high vs low ranks</a:t>
            </a:r>
          </a:p>
          <a:p>
            <a:pPr lvl="1"/>
            <a:r>
              <a:rPr lang="en-US" dirty="0" err="1"/>
              <a:t>Metier</a:t>
            </a:r>
            <a:r>
              <a:rPr lang="en-US" dirty="0"/>
              <a:t> analysis</a:t>
            </a:r>
          </a:p>
          <a:p>
            <a:endParaRPr lang="en-US" dirty="0"/>
          </a:p>
          <a:p>
            <a:r>
              <a:rPr lang="en-US" dirty="0"/>
              <a:t>Assess changes in time series of networks (and derived metrics) in relation to perturbations</a:t>
            </a:r>
          </a:p>
          <a:p>
            <a:pPr lvl="1"/>
            <a:r>
              <a:rPr lang="en-US" dirty="0" err="1"/>
              <a:t>Eg</a:t>
            </a:r>
            <a:r>
              <a:rPr lang="en-US" dirty="0"/>
              <a:t>, Pre and post catch shares</a:t>
            </a:r>
          </a:p>
          <a:p>
            <a:pPr lvl="1"/>
            <a:r>
              <a:rPr lang="en-US" dirty="0" err="1"/>
              <a:t>Eg</a:t>
            </a:r>
            <a:r>
              <a:rPr lang="en-US" dirty="0"/>
              <a:t>, Pre/during/post </a:t>
            </a:r>
            <a:r>
              <a:rPr lang="en-US" dirty="0" err="1"/>
              <a:t>covid</a:t>
            </a:r>
            <a:endParaRPr lang="en-US" dirty="0"/>
          </a:p>
          <a:p>
            <a:endParaRPr lang="en-US" dirty="0"/>
          </a:p>
          <a:p>
            <a:endParaRPr lang="en-US" dirty="0"/>
          </a:p>
        </p:txBody>
      </p:sp>
      <p:pic>
        <p:nvPicPr>
          <p:cNvPr id="5" name="Picture 4">
            <a:extLst>
              <a:ext uri="{FF2B5EF4-FFF2-40B4-BE49-F238E27FC236}">
                <a16:creationId xmlns:a16="http://schemas.microsoft.com/office/drawing/2014/main" id="{9612DFF9-BDBF-A74E-AFAC-D9ABAAA90C2D}"/>
              </a:ext>
            </a:extLst>
          </p:cNvPr>
          <p:cNvPicPr>
            <a:picLocks noChangeAspect="1"/>
          </p:cNvPicPr>
          <p:nvPr/>
        </p:nvPicPr>
        <p:blipFill>
          <a:blip r:embed="rId2"/>
          <a:stretch>
            <a:fillRect/>
          </a:stretch>
        </p:blipFill>
        <p:spPr>
          <a:xfrm>
            <a:off x="7447849" y="1527377"/>
            <a:ext cx="3904755" cy="2119724"/>
          </a:xfrm>
          <a:prstGeom prst="rect">
            <a:avLst/>
          </a:prstGeom>
        </p:spPr>
      </p:pic>
      <p:grpSp>
        <p:nvGrpSpPr>
          <p:cNvPr id="8" name="Group 7">
            <a:extLst>
              <a:ext uri="{FF2B5EF4-FFF2-40B4-BE49-F238E27FC236}">
                <a16:creationId xmlns:a16="http://schemas.microsoft.com/office/drawing/2014/main" id="{24F981FA-AF6E-5344-8967-AB2C6D2ACBE7}"/>
              </a:ext>
            </a:extLst>
          </p:cNvPr>
          <p:cNvGrpSpPr>
            <a:grpSpLocks noChangeAspect="1"/>
          </p:cNvGrpSpPr>
          <p:nvPr/>
        </p:nvGrpSpPr>
        <p:grpSpPr>
          <a:xfrm>
            <a:off x="7820927" y="4298962"/>
            <a:ext cx="3532873" cy="1878001"/>
            <a:chOff x="7712322" y="3700441"/>
            <a:chExt cx="2413000" cy="1282700"/>
          </a:xfrm>
        </p:grpSpPr>
        <p:pic>
          <p:nvPicPr>
            <p:cNvPr id="6" name="Picture 5">
              <a:extLst>
                <a:ext uri="{FF2B5EF4-FFF2-40B4-BE49-F238E27FC236}">
                  <a16:creationId xmlns:a16="http://schemas.microsoft.com/office/drawing/2014/main" id="{F09D93D9-2CBB-ED4E-B954-AF324E7823A9}"/>
                </a:ext>
              </a:extLst>
            </p:cNvPr>
            <p:cNvPicPr>
              <a:picLocks noChangeAspect="1"/>
            </p:cNvPicPr>
            <p:nvPr/>
          </p:nvPicPr>
          <p:blipFill>
            <a:blip r:embed="rId3"/>
            <a:stretch>
              <a:fillRect/>
            </a:stretch>
          </p:blipFill>
          <p:spPr>
            <a:xfrm>
              <a:off x="7712322" y="3700441"/>
              <a:ext cx="1689100" cy="1282700"/>
            </a:xfrm>
            <a:prstGeom prst="rect">
              <a:avLst/>
            </a:prstGeom>
          </p:spPr>
        </p:pic>
        <p:pic>
          <p:nvPicPr>
            <p:cNvPr id="7" name="Picture 6">
              <a:extLst>
                <a:ext uri="{FF2B5EF4-FFF2-40B4-BE49-F238E27FC236}">
                  <a16:creationId xmlns:a16="http://schemas.microsoft.com/office/drawing/2014/main" id="{6783BAE3-482B-104A-A888-FC2C162C6FA5}"/>
                </a:ext>
              </a:extLst>
            </p:cNvPr>
            <p:cNvPicPr>
              <a:picLocks noChangeAspect="1"/>
            </p:cNvPicPr>
            <p:nvPr/>
          </p:nvPicPr>
          <p:blipFill>
            <a:blip r:embed="rId4"/>
            <a:stretch>
              <a:fillRect/>
            </a:stretch>
          </p:blipFill>
          <p:spPr>
            <a:xfrm>
              <a:off x="9401422" y="3853295"/>
              <a:ext cx="723900" cy="647700"/>
            </a:xfrm>
            <a:prstGeom prst="rect">
              <a:avLst/>
            </a:prstGeom>
          </p:spPr>
        </p:pic>
      </p:grpSp>
    </p:spTree>
    <p:extLst>
      <p:ext uri="{BB962C8B-B14F-4D97-AF65-F5344CB8AC3E}">
        <p14:creationId xmlns:p14="http://schemas.microsoft.com/office/powerpoint/2010/main" val="2675162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969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Ecology 16x9">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ture ecology education photo presentation.potx" id="{C2041BFC-79DD-469A-9C9C-CE3A45FF64F3}" vid="{F6D325B2-35D9-40C5-B4CD-C0A8483D565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4380</TotalTime>
  <Words>1495</Words>
  <Application>Microsoft Macintosh PowerPoint</Application>
  <PresentationFormat>Widescreen</PresentationFormat>
  <Paragraphs>199</Paragraphs>
  <Slides>27</Slides>
  <Notes>13</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27</vt:i4>
      </vt:variant>
    </vt:vector>
  </HeadingPairs>
  <TitlesOfParts>
    <vt:vector size="41" baseType="lpstr">
      <vt:lpstr>굴림</vt:lpstr>
      <vt:lpstr>American Typewriter</vt:lpstr>
      <vt:lpstr>Arial</vt:lpstr>
      <vt:lpstr>Arial Narrow</vt:lpstr>
      <vt:lpstr>Arial Narrow Bold</vt:lpstr>
      <vt:lpstr>Calibri</vt:lpstr>
      <vt:lpstr>Calibri Light</vt:lpstr>
      <vt:lpstr>Corbel</vt:lpstr>
      <vt:lpstr>Helvetica Light</vt:lpstr>
      <vt:lpstr>Tahoma</vt:lpstr>
      <vt:lpstr>Wingdings</vt:lpstr>
      <vt:lpstr>Office Theme</vt:lpstr>
      <vt:lpstr>1_NOAA Title Options</vt:lpstr>
      <vt:lpstr>Ecology 16x9</vt:lpstr>
      <vt:lpstr>Understanding fishing communities through participation networks</vt:lpstr>
      <vt:lpstr>Human activities and wellbeing</vt:lpstr>
      <vt:lpstr>A need for deeper information on fishing communities</vt:lpstr>
      <vt:lpstr>Fisheries participation networks provide a window into how people in a place are connected to the ocean</vt:lpstr>
      <vt:lpstr>Visualizing connectivity among fisheries with networks</vt:lpstr>
      <vt:lpstr>More on methods</vt:lpstr>
      <vt:lpstr>2019-2020 fisheries participation networks (by IOPAC port group)</vt:lpstr>
      <vt:lpstr>Horizons</vt:lpstr>
      <vt:lpstr>PowerPoint Presentation</vt:lpstr>
      <vt:lpstr>PowerPoint Presentation</vt:lpstr>
      <vt:lpstr>PowerPoint Presentation</vt:lpstr>
      <vt:lpstr>PowerPoint Presentation</vt:lpstr>
      <vt:lpstr>PowerPoint Presentation</vt:lpstr>
      <vt:lpstr>Newport over time: less connected?</vt:lpstr>
      <vt:lpstr>Newport over time</vt:lpstr>
      <vt:lpstr>North WA Coast over time: less connected?</vt:lpstr>
      <vt:lpstr>Monterey over time: variable?</vt:lpstr>
      <vt:lpstr>San Diego over time: consistent, ‘but?</vt:lpstr>
      <vt:lpstr>16 species groups (fisheries)</vt:lpstr>
      <vt:lpstr>PowerPoint Presentation</vt:lpstr>
      <vt:lpstr>PowerPoint Presentation</vt:lpstr>
      <vt:lpstr>Federal Register 16 U.S.C. 1802 §3 (16)</vt:lpstr>
      <vt:lpstr>Landings through 2018</vt:lpstr>
      <vt:lpstr>Diversity of vessel revenues still low as of 2018</vt:lpstr>
      <vt:lpstr>Percent of total commercial fishing revenue by port [Thiell Index of revenue consolidation coming in 2021]</vt:lpstr>
      <vt:lpstr>Social vulnerability</vt:lpstr>
      <vt:lpstr>21 IOPAC port groups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2019-2020 fisheries participation networks by IOPAC port group</dc:title>
  <dc:creator>Microsoft Office User</dc:creator>
  <cp:lastModifiedBy>Jameal Samhouri</cp:lastModifiedBy>
  <cp:revision>32</cp:revision>
  <dcterms:created xsi:type="dcterms:W3CDTF">2021-01-07T22:41:31Z</dcterms:created>
  <dcterms:modified xsi:type="dcterms:W3CDTF">2021-01-13T00:26:15Z</dcterms:modified>
</cp:coreProperties>
</file>